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8.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9.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0.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72" r:id="rId3"/>
    <p:sldId id="257" r:id="rId4"/>
    <p:sldId id="274" r:id="rId5"/>
    <p:sldId id="276" r:id="rId6"/>
    <p:sldId id="260" r:id="rId7"/>
    <p:sldId id="271" r:id="rId8"/>
    <p:sldId id="261" r:id="rId9"/>
    <p:sldId id="275" r:id="rId10"/>
    <p:sldId id="281" r:id="rId11"/>
    <p:sldId id="282" r:id="rId12"/>
    <p:sldId id="277"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84918" autoAdjust="0"/>
  </p:normalViewPr>
  <p:slideViewPr>
    <p:cSldViewPr snapToGrid="0">
      <p:cViewPr varScale="1">
        <p:scale>
          <a:sx n="97" d="100"/>
          <a:sy n="97" d="100"/>
        </p:scale>
        <p:origin x="38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data-svr\Monitoring\2018%20SACOG%20HTS\TRBappcon\TRB%20graph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data-svr\Monitoring\2018%20SACOG%20HTS\TRBappcon\TRB%20graphs_sandag_May21.xlsx" TargetMode="External"/><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ata-svr\Monitoring\2018%20SACOG%20HTS\TRBappcon\TRB%20graphs_sandag.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ata-svr\Monitoring\2018%20SACOG%20HTS\TRBappcon\TRB%20graph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data-svr\Monitoring\2018%20SACOG%20HTS\TRBappcon\TRB%20graphs_sandag.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data-svr\Monitoring\2018%20SACOG%20HTS\TRBappcon\TRB%20graph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Sample Rate by Sample Segment (SACOG)</a:t>
            </a:r>
          </a:p>
          <a:p>
            <a:pPr>
              <a:defRPr b="1"/>
            </a:pPr>
            <a:r>
              <a:rPr lang="en-US" b="1" dirty="0"/>
              <a:t>(Accomplished</a:t>
            </a:r>
            <a:r>
              <a:rPr lang="en-US" b="1" baseline="0" dirty="0"/>
              <a:t> Households = 3,957)</a:t>
            </a:r>
            <a:r>
              <a:rPr lang="en-US" b="1" dirty="0"/>
              <a:t> </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Gernal Population</c:v>
                </c:pt>
                <c:pt idx="1">
                  <c:v>Rural</c:v>
                </c:pt>
                <c:pt idx="2">
                  <c:v>SingleWBT</c:v>
                </c:pt>
                <c:pt idx="3">
                  <c:v>TNC_multiWBT</c:v>
                </c:pt>
                <c:pt idx="4">
                  <c:v>Total</c:v>
                </c:pt>
              </c:strCache>
            </c:strRef>
          </c:cat>
          <c:val>
            <c:numRef>
              <c:f>Sheet1!$B$2:$B$6</c:f>
              <c:numCache>
                <c:formatCode>0.00%</c:formatCode>
                <c:ptCount val="5"/>
                <c:pt idx="0">
                  <c:v>3.2000000000000002E-3</c:v>
                </c:pt>
                <c:pt idx="1">
                  <c:v>3.0000000000000001E-3</c:v>
                </c:pt>
                <c:pt idx="2">
                  <c:v>7.0000000000000001E-3</c:v>
                </c:pt>
                <c:pt idx="3">
                  <c:v>1.2500000000000001E-2</c:v>
                </c:pt>
                <c:pt idx="4">
                  <c:v>4.7000000000000002E-3</c:v>
                </c:pt>
              </c:numCache>
            </c:numRef>
          </c:val>
          <c:extLst>
            <c:ext xmlns:c16="http://schemas.microsoft.com/office/drawing/2014/chart" uri="{C3380CC4-5D6E-409C-BE32-E72D297353CC}">
              <c16:uniqueId val="{00000000-0783-4049-957D-33AD0EEC6561}"/>
            </c:ext>
          </c:extLst>
        </c:ser>
        <c:dLbls>
          <c:dLblPos val="outEnd"/>
          <c:showLegendKey val="0"/>
          <c:showVal val="1"/>
          <c:showCatName val="0"/>
          <c:showSerName val="0"/>
          <c:showPercent val="0"/>
          <c:showBubbleSize val="0"/>
        </c:dLbls>
        <c:gapWidth val="219"/>
        <c:overlap val="-27"/>
        <c:axId val="541678960"/>
        <c:axId val="541679288"/>
      </c:barChart>
      <c:catAx>
        <c:axId val="54167896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Sample</a:t>
                </a:r>
                <a:r>
                  <a:rPr lang="en-US" baseline="0"/>
                  <a:t> Segment</a:t>
                </a:r>
              </a:p>
              <a:p>
                <a:pPr>
                  <a:defRPr/>
                </a:pPr>
                <a:endParaRPr 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1679288"/>
        <c:crosses val="autoZero"/>
        <c:auto val="1"/>
        <c:lblAlgn val="ctr"/>
        <c:lblOffset val="100"/>
        <c:noMultiLvlLbl val="0"/>
      </c:catAx>
      <c:valAx>
        <c:axId val="5416792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Sample</a:t>
                </a:r>
                <a:r>
                  <a:rPr lang="en-US" baseline="0"/>
                  <a:t> Rate</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1678960"/>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12700" cap="flat" cmpd="sng" algn="ctr">
      <a:solidFill>
        <a:schemeClr val="accent1"/>
      </a:solidFill>
      <a:round/>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Districution of Household</a:t>
            </a:r>
            <a:r>
              <a:rPr lang="en-US" b="1" baseline="0"/>
              <a:t> Vehicles by Participation Group (SANDAG)</a:t>
            </a:r>
            <a:endParaRPr lang="en-US"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5371715482949438"/>
          <c:y val="0.12704207522806146"/>
          <c:w val="0.80794400427530633"/>
          <c:h val="0.67472536391698723"/>
        </c:manualLayout>
      </c:layout>
      <c:barChart>
        <c:barDir val="col"/>
        <c:grouping val="clustered"/>
        <c:varyColors val="0"/>
        <c:ser>
          <c:idx val="0"/>
          <c:order val="0"/>
          <c:tx>
            <c:strRef>
              <c:f>'[TRB graphs.xlsx]Sheet1'!$P$69</c:f>
              <c:strCache>
                <c:ptCount val="1"/>
                <c:pt idx="0">
                  <c:v>rMove App</c:v>
                </c:pt>
              </c:strCache>
            </c:strRef>
          </c:tx>
          <c:spPr>
            <a:solidFill>
              <a:schemeClr val="accent6">
                <a:tint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'[TRB graphs.xlsx]Sheet1'!$O$70:$O$73</c:f>
              <c:strCache>
                <c:ptCount val="4"/>
                <c:pt idx="0">
                  <c:v>0</c:v>
                </c:pt>
                <c:pt idx="1">
                  <c:v>1</c:v>
                </c:pt>
                <c:pt idx="2">
                  <c:v>2</c:v>
                </c:pt>
                <c:pt idx="3">
                  <c:v>3+</c:v>
                </c:pt>
              </c:strCache>
            </c:strRef>
          </c:cat>
          <c:val>
            <c:numRef>
              <c:f>'[TRB graphs.xlsx]Sheet1'!$P$70:$P$73</c:f>
              <c:numCache>
                <c:formatCode>0%</c:formatCode>
                <c:ptCount val="4"/>
                <c:pt idx="0">
                  <c:v>2.7832953822537435E-2</c:v>
                </c:pt>
                <c:pt idx="1">
                  <c:v>0.292188731473014</c:v>
                </c:pt>
                <c:pt idx="2">
                  <c:v>0.44473377975391953</c:v>
                </c:pt>
                <c:pt idx="3">
                  <c:v>0.23524453495051847</c:v>
                </c:pt>
              </c:numCache>
            </c:numRef>
          </c:val>
          <c:extLst>
            <c:ext xmlns:c16="http://schemas.microsoft.com/office/drawing/2014/chart" uri="{C3380CC4-5D6E-409C-BE32-E72D297353CC}">
              <c16:uniqueId val="{00000000-7400-460C-864D-2B7957078787}"/>
            </c:ext>
          </c:extLst>
        </c:ser>
        <c:ser>
          <c:idx val="1"/>
          <c:order val="1"/>
          <c:tx>
            <c:strRef>
              <c:f>'[TRB graphs.xlsx]Sheet1'!$Q$69</c:f>
              <c:strCache>
                <c:ptCount val="1"/>
                <c:pt idx="0">
                  <c:v>Online Diary</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'[TRB graphs.xlsx]Sheet1'!$O$70:$O$73</c:f>
              <c:strCache>
                <c:ptCount val="4"/>
                <c:pt idx="0">
                  <c:v>0</c:v>
                </c:pt>
                <c:pt idx="1">
                  <c:v>1</c:v>
                </c:pt>
                <c:pt idx="2">
                  <c:v>2</c:v>
                </c:pt>
                <c:pt idx="3">
                  <c:v>3+</c:v>
                </c:pt>
              </c:strCache>
            </c:strRef>
          </c:cat>
          <c:val>
            <c:numRef>
              <c:f>'[TRB graphs.xlsx]Sheet1'!$Q$70:$Q$73</c:f>
              <c:numCache>
                <c:formatCode>0%</c:formatCode>
                <c:ptCount val="4"/>
                <c:pt idx="0">
                  <c:v>0.11144261933755172</c:v>
                </c:pt>
                <c:pt idx="1">
                  <c:v>0.38347022218179627</c:v>
                </c:pt>
                <c:pt idx="2">
                  <c:v>0.29682934393907634</c:v>
                </c:pt>
                <c:pt idx="3">
                  <c:v>0.20825781454157161</c:v>
                </c:pt>
              </c:numCache>
            </c:numRef>
          </c:val>
          <c:extLst>
            <c:ext xmlns:c16="http://schemas.microsoft.com/office/drawing/2014/chart" uri="{C3380CC4-5D6E-409C-BE32-E72D297353CC}">
              <c16:uniqueId val="{00000001-7400-460C-864D-2B7957078787}"/>
            </c:ext>
          </c:extLst>
        </c:ser>
        <c:ser>
          <c:idx val="2"/>
          <c:order val="2"/>
          <c:tx>
            <c:strRef>
              <c:f>'[TRB graphs.xlsx]Sheet1'!$R$69</c:f>
              <c:strCache>
                <c:ptCount val="1"/>
                <c:pt idx="0">
                  <c:v>Combined</c:v>
                </c:pt>
              </c:strCache>
            </c:strRef>
          </c:tx>
          <c:spPr>
            <a:solidFill>
              <a:schemeClr val="accent6">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'[TRB graphs.xlsx]Sheet1'!$O$70:$O$73</c:f>
              <c:strCache>
                <c:ptCount val="4"/>
                <c:pt idx="0">
                  <c:v>0</c:v>
                </c:pt>
                <c:pt idx="1">
                  <c:v>1</c:v>
                </c:pt>
                <c:pt idx="2">
                  <c:v>2</c:v>
                </c:pt>
                <c:pt idx="3">
                  <c:v>3+</c:v>
                </c:pt>
              </c:strCache>
            </c:strRef>
          </c:cat>
          <c:val>
            <c:numRef>
              <c:f>'[TRB graphs.xlsx]Sheet1'!$R$70:$R$73</c:f>
              <c:numCache>
                <c:formatCode>0%</c:formatCode>
                <c:ptCount val="4"/>
                <c:pt idx="0">
                  <c:v>5.7000239790195174E-2</c:v>
                </c:pt>
                <c:pt idx="1">
                  <c:v>0.31983540146847345</c:v>
                </c:pt>
                <c:pt idx="2">
                  <c:v>0.39261494061100516</c:v>
                </c:pt>
                <c:pt idx="3">
                  <c:v>0.23054941813033514</c:v>
                </c:pt>
              </c:numCache>
            </c:numRef>
          </c:val>
          <c:extLst>
            <c:ext xmlns:c16="http://schemas.microsoft.com/office/drawing/2014/chart" uri="{C3380CC4-5D6E-409C-BE32-E72D297353CC}">
              <c16:uniqueId val="{00000002-7400-460C-864D-2B7957078787}"/>
            </c:ext>
          </c:extLst>
        </c:ser>
        <c:dLbls>
          <c:showLegendKey val="0"/>
          <c:showVal val="0"/>
          <c:showCatName val="0"/>
          <c:showSerName val="0"/>
          <c:showPercent val="0"/>
          <c:showBubbleSize val="0"/>
        </c:dLbls>
        <c:gapWidth val="219"/>
        <c:overlap val="-27"/>
        <c:axId val="769541872"/>
        <c:axId val="769542200"/>
      </c:barChart>
      <c:catAx>
        <c:axId val="76954187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 of Households</a:t>
                </a:r>
              </a:p>
            </c:rich>
          </c:tx>
          <c:layout>
            <c:manualLayout>
              <c:xMode val="edge"/>
              <c:yMode val="edge"/>
              <c:x val="0.35487379702537181"/>
              <c:y val="0.85705963837853605"/>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9542200"/>
        <c:crosses val="autoZero"/>
        <c:auto val="1"/>
        <c:lblAlgn val="ctr"/>
        <c:lblOffset val="100"/>
        <c:noMultiLvlLbl val="0"/>
      </c:catAx>
      <c:valAx>
        <c:axId val="7695422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Percent of Households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9541872"/>
        <c:crosses val="autoZero"/>
        <c:crossBetween val="between"/>
        <c:majorUnit val="0.1"/>
      </c:valAx>
      <c:spPr>
        <a:noFill/>
        <a:ln>
          <a:noFill/>
        </a:ln>
        <a:effectLst/>
      </c:spPr>
    </c:plotArea>
    <c:legend>
      <c:legendPos val="b"/>
      <c:layout>
        <c:manualLayout>
          <c:xMode val="edge"/>
          <c:yMode val="edge"/>
          <c:x val="0.24752755905511811"/>
          <c:y val="0.91261519393409141"/>
          <c:w val="0.51050021872265972"/>
          <c:h val="7.812554680664916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accent6"/>
      </a:solidFill>
      <a:round/>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600" b="1" i="0" baseline="0" dirty="0">
                <a:effectLst/>
              </a:rPr>
              <a:t>Household Vehicles by Fuel Type (SANDAG)</a:t>
            </a:r>
            <a:endParaRPr lang="en-US" sz="1600" b="1" dirty="0">
              <a:effectLst/>
            </a:endParaRPr>
          </a:p>
          <a:p>
            <a:pPr>
              <a:defRPr sz="1600" b="1"/>
            </a:pPr>
            <a:r>
              <a:rPr lang="en-US" sz="1600" b="1" i="0" baseline="0" dirty="0">
                <a:effectLst/>
              </a:rPr>
              <a:t>(Total Household Vehicles: 2,099,023</a:t>
            </a:r>
            <a:endParaRPr lang="en-US" sz="1600" b="1" dirty="0">
              <a:effectLst/>
            </a:endParaRP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explosion val="9"/>
            <c:spPr>
              <a:solidFill>
                <a:schemeClr val="accent1"/>
              </a:solidFill>
              <a:ln w="19050">
                <a:solidFill>
                  <a:schemeClr val="lt1"/>
                </a:solidFill>
              </a:ln>
              <a:effectLst/>
            </c:spPr>
            <c:extLst>
              <c:ext xmlns:c16="http://schemas.microsoft.com/office/drawing/2014/chart" uri="{C3380CC4-5D6E-409C-BE32-E72D297353CC}">
                <c16:uniqueId val="{00000001-BB67-42D7-9E0E-C9A3CF5D20E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B67-42D7-9E0E-C9A3CF5D20E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B67-42D7-9E0E-C9A3CF5D20E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B67-42D7-9E0E-C9A3CF5D20E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BB67-42D7-9E0E-C9A3CF5D20EC}"/>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BB67-42D7-9E0E-C9A3CF5D20EC}"/>
              </c:ext>
            </c:extLst>
          </c:dPt>
          <c:dLbls>
            <c:dLbl>
              <c:idx val="1"/>
              <c:layout>
                <c:manualLayout>
                  <c:x val="-5.4673763478048254E-2"/>
                  <c:y val="2.15031615412137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B67-42D7-9E0E-C9A3CF5D20EC}"/>
                </c:ext>
              </c:extLst>
            </c:dLbl>
            <c:dLbl>
              <c:idx val="2"/>
              <c:layout>
                <c:manualLayout>
                  <c:x val="-2.5441971431595607E-2"/>
                  <c:y val="-8.723245603769105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B67-42D7-9E0E-C9A3CF5D20EC}"/>
                </c:ext>
              </c:extLst>
            </c:dLbl>
            <c:dLbl>
              <c:idx val="3"/>
              <c:layout>
                <c:manualLayout>
                  <c:x val="4.3329095273755149E-2"/>
                  <c:y val="-1.70675298069860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B67-42D7-9E0E-C9A3CF5D20EC}"/>
                </c:ext>
              </c:extLst>
            </c:dLbl>
            <c:dLbl>
              <c:idx val="4"/>
              <c:layout>
                <c:manualLayout>
                  <c:x val="5.5075871244011435E-2"/>
                  <c:y val="-1.9635550591904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B67-42D7-9E0E-C9A3CF5D20EC}"/>
                </c:ext>
              </c:extLst>
            </c:dLbl>
            <c:dLbl>
              <c:idx val="5"/>
              <c:layout>
                <c:manualLayout>
                  <c:x val="7.1361055448136479E-2"/>
                  <c:y val="-1.81700845641219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B67-42D7-9E0E-C9A3CF5D20EC}"/>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Sheet1!$N$94:$N$99</c:f>
              <c:strCache>
                <c:ptCount val="6"/>
                <c:pt idx="0">
                  <c:v>Gas</c:v>
                </c:pt>
                <c:pt idx="1">
                  <c:v>Diesel</c:v>
                </c:pt>
                <c:pt idx="2">
                  <c:v>Hybrid</c:v>
                </c:pt>
                <c:pt idx="3">
                  <c:v>Electric</c:v>
                </c:pt>
                <c:pt idx="4">
                  <c:v>Flex Fuel</c:v>
                </c:pt>
                <c:pt idx="5">
                  <c:v>Other</c:v>
                </c:pt>
              </c:strCache>
            </c:strRef>
          </c:cat>
          <c:val>
            <c:numRef>
              <c:f>Sheet1!$P$94:$P$99</c:f>
              <c:numCache>
                <c:formatCode>0.0%</c:formatCode>
                <c:ptCount val="6"/>
                <c:pt idx="0">
                  <c:v>0.92011846285910992</c:v>
                </c:pt>
                <c:pt idx="1">
                  <c:v>1.7530684039529634E-2</c:v>
                </c:pt>
                <c:pt idx="2">
                  <c:v>8.4403379866262954E-3</c:v>
                </c:pt>
                <c:pt idx="3">
                  <c:v>8.1054430208250625E-3</c:v>
                </c:pt>
                <c:pt idx="4">
                  <c:v>4.3848460165086318E-2</c:v>
                </c:pt>
                <c:pt idx="5">
                  <c:v>1.9566119288226811E-3</c:v>
                </c:pt>
              </c:numCache>
            </c:numRef>
          </c:val>
          <c:extLst>
            <c:ext xmlns:c16="http://schemas.microsoft.com/office/drawing/2014/chart" uri="{C3380CC4-5D6E-409C-BE32-E72D297353CC}">
              <c16:uniqueId val="{0000000C-BB67-42D7-9E0E-C9A3CF5D20EC}"/>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accent6"/>
      </a:solidFill>
      <a:round/>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600" b="1" i="0" baseline="0">
                <a:effectLst/>
              </a:rPr>
              <a:t>Household Vehicles by Fuel Type (SACOG)</a:t>
            </a:r>
            <a:endParaRPr lang="en-US" sz="1600" b="1">
              <a:effectLst/>
            </a:endParaRPr>
          </a:p>
          <a:p>
            <a:pPr>
              <a:defRPr sz="1600" b="1"/>
            </a:pPr>
            <a:r>
              <a:rPr lang="en-US" sz="1600" b="1" i="0" baseline="0">
                <a:effectLst/>
              </a:rPr>
              <a:t>(Total Household Vehicles: </a:t>
            </a:r>
            <a:r>
              <a:rPr lang="en-US" sz="1600" b="1" i="0" u="none" strike="noStrike" kern="1200" spc="0" baseline="0">
                <a:solidFill>
                  <a:sysClr val="windowText" lastClr="000000">
                    <a:lumMod val="65000"/>
                    <a:lumOff val="35000"/>
                  </a:sysClr>
                </a:solidFill>
                <a:effectLst/>
                <a:latin typeface="+mn-lt"/>
                <a:ea typeface="+mn-ea"/>
                <a:cs typeface="+mn-cs"/>
              </a:rPr>
              <a:t>1,637,818) </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024353508169727"/>
          <c:y val="0.2618061523268787"/>
          <c:w val="0.5744134632029424"/>
          <c:h val="0.62800948295175263"/>
        </c:manualLayout>
      </c:layout>
      <c:pieChart>
        <c:varyColors val="1"/>
        <c:ser>
          <c:idx val="0"/>
          <c:order val="0"/>
          <c:dPt>
            <c:idx val="0"/>
            <c:bubble3D val="0"/>
            <c:explosion val="7"/>
            <c:spPr>
              <a:solidFill>
                <a:schemeClr val="accent1"/>
              </a:solidFill>
              <a:ln w="19050">
                <a:solidFill>
                  <a:schemeClr val="lt1"/>
                </a:solidFill>
              </a:ln>
              <a:effectLst/>
            </c:spPr>
            <c:extLst>
              <c:ext xmlns:c16="http://schemas.microsoft.com/office/drawing/2014/chart" uri="{C3380CC4-5D6E-409C-BE32-E72D297353CC}">
                <c16:uniqueId val="{00000001-F074-41D1-936B-6AAB2529363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074-41D1-936B-6AAB2529363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074-41D1-936B-6AAB2529363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074-41D1-936B-6AAB25293632}"/>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F074-41D1-936B-6AAB25293632}"/>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F074-41D1-936B-6AAB25293632}"/>
              </c:ext>
            </c:extLst>
          </c:dPt>
          <c:dLbls>
            <c:dLbl>
              <c:idx val="1"/>
              <c:layout>
                <c:manualLayout>
                  <c:x val="-8.1072822170992889E-2"/>
                  <c:y val="-1.41892455890945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074-41D1-936B-6AAB25293632}"/>
                </c:ext>
              </c:extLst>
            </c:dLbl>
            <c:dLbl>
              <c:idx val="2"/>
              <c:layout>
                <c:manualLayout>
                  <c:x val="-4.7570332225582067E-2"/>
                  <c:y val="-1.45761926608175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074-41D1-936B-6AAB25293632}"/>
                </c:ext>
              </c:extLst>
            </c:dLbl>
            <c:dLbl>
              <c:idx val="3"/>
              <c:layout>
                <c:manualLayout>
                  <c:x val="-2.6959871460934304E-2"/>
                  <c:y val="-2.61723105075542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074-41D1-936B-6AAB25293632}"/>
                </c:ext>
              </c:extLst>
            </c:dLbl>
            <c:dLbl>
              <c:idx val="4"/>
              <c:layout>
                <c:manualLayout>
                  <c:x val="3.7356166981028512E-2"/>
                  <c:y val="-3.55619241493149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074-41D1-936B-6AAB25293632}"/>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Sheet1!$A$94:$A$99</c:f>
              <c:strCache>
                <c:ptCount val="6"/>
                <c:pt idx="0">
                  <c:v>Gas</c:v>
                </c:pt>
                <c:pt idx="1">
                  <c:v>Disel</c:v>
                </c:pt>
                <c:pt idx="2">
                  <c:v>Hybrid</c:v>
                </c:pt>
                <c:pt idx="3">
                  <c:v>Electri</c:v>
                </c:pt>
                <c:pt idx="4">
                  <c:v>Flex</c:v>
                </c:pt>
                <c:pt idx="5">
                  <c:v>Other</c:v>
                </c:pt>
              </c:strCache>
            </c:strRef>
          </c:cat>
          <c:val>
            <c:numRef>
              <c:f>Sheet1!$C$94:$C$99</c:f>
              <c:numCache>
                <c:formatCode>0.0%</c:formatCode>
                <c:ptCount val="6"/>
                <c:pt idx="0">
                  <c:v>0.90701756751049567</c:v>
                </c:pt>
                <c:pt idx="1">
                  <c:v>2.8447645587956944E-2</c:v>
                </c:pt>
                <c:pt idx="2">
                  <c:v>4.6518973993975428E-2</c:v>
                </c:pt>
                <c:pt idx="3">
                  <c:v>7.7288795106699839E-3</c:v>
                </c:pt>
                <c:pt idx="4">
                  <c:v>8.9676533014767506E-3</c:v>
                </c:pt>
                <c:pt idx="5">
                  <c:v>1.3192800954252466E-3</c:v>
                </c:pt>
              </c:numCache>
            </c:numRef>
          </c:val>
          <c:extLst>
            <c:ext xmlns:c16="http://schemas.microsoft.com/office/drawing/2014/chart" uri="{C3380CC4-5D6E-409C-BE32-E72D297353CC}">
              <c16:uniqueId val="{0000000C-F074-41D1-936B-6AAB25293632}"/>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accent1"/>
      </a:solidFill>
      <a:round/>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sz="1400" b="1" i="0" baseline="0" dirty="0">
                <a:effectLst/>
              </a:rPr>
              <a:t>Trip Distribution by Departure Time (SANDAG) </a:t>
            </a:r>
            <a:endParaRPr lang="en-US" sz="1400" b="1" dirty="0">
              <a:effectLst/>
            </a:endParaRPr>
          </a:p>
        </c:rich>
      </c:tx>
      <c:layout>
        <c:manualLayout>
          <c:xMode val="edge"/>
          <c:yMode val="edge"/>
          <c:x val="0.1638186621970493"/>
          <c:y val="2.8065960655108139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7090726202699928E-2"/>
          <c:y val="0.11566294229977345"/>
          <c:w val="0.86980306928024465"/>
          <c:h val="0.61380255952721507"/>
        </c:manualLayout>
      </c:layout>
      <c:lineChart>
        <c:grouping val="standard"/>
        <c:varyColors val="0"/>
        <c:ser>
          <c:idx val="0"/>
          <c:order val="0"/>
          <c:tx>
            <c:strRef>
              <c:f>'SANDAG trip departure'!$P$1</c:f>
              <c:strCache>
                <c:ptCount val="1"/>
                <c:pt idx="0">
                  <c:v>Work</c:v>
                </c:pt>
              </c:strCache>
            </c:strRef>
          </c:tx>
          <c:spPr>
            <a:ln w="28575" cap="rnd">
              <a:solidFill>
                <a:schemeClr val="accent5">
                  <a:lumMod val="75000"/>
                </a:schemeClr>
              </a:solidFill>
              <a:round/>
            </a:ln>
            <a:effectLst/>
          </c:spPr>
          <c:marker>
            <c:symbol val="none"/>
          </c:marker>
          <c:cat>
            <c:strRef>
              <c:f>'SANDAG trip departure'!$K$2:$K$41</c:f>
              <c:strCache>
                <c:ptCount val="40"/>
                <c:pt idx="0">
                  <c:v>3:00-5:00 am</c:v>
                </c:pt>
                <c:pt idx="1">
                  <c:v>5:00 - 5:30 am</c:v>
                </c:pt>
                <c:pt idx="2">
                  <c:v>5:30 - 6:00 am</c:v>
                </c:pt>
                <c:pt idx="3">
                  <c:v>6:00 - 6:30 am</c:v>
                </c:pt>
                <c:pt idx="4">
                  <c:v>6:30 - 7:00 am</c:v>
                </c:pt>
                <c:pt idx="5">
                  <c:v>7:00 - 7:30 am</c:v>
                </c:pt>
                <c:pt idx="6">
                  <c:v>7:30 - 8:00 am</c:v>
                </c:pt>
                <c:pt idx="7">
                  <c:v>8:00 - 8:30 am</c:v>
                </c:pt>
                <c:pt idx="8">
                  <c:v>8:30 - 9:00 am</c:v>
                </c:pt>
                <c:pt idx="9">
                  <c:v>9:00 - 9:30 am</c:v>
                </c:pt>
                <c:pt idx="10">
                  <c:v>9:30 - 10:00 am</c:v>
                </c:pt>
                <c:pt idx="11">
                  <c:v>10:00 - 10:30 am</c:v>
                </c:pt>
                <c:pt idx="12">
                  <c:v>10:30 - 11:00 am</c:v>
                </c:pt>
                <c:pt idx="13">
                  <c:v>11:00 - 11:30 am</c:v>
                </c:pt>
                <c:pt idx="14">
                  <c:v>11:30 - 12:00 pm</c:v>
                </c:pt>
                <c:pt idx="15">
                  <c:v>12:00 - 12:30 pm</c:v>
                </c:pt>
                <c:pt idx="16">
                  <c:v>12:30 - 1:00 pm</c:v>
                </c:pt>
                <c:pt idx="17">
                  <c:v>1:00 - 1:30 pm</c:v>
                </c:pt>
                <c:pt idx="18">
                  <c:v>1:30 - 2:00 pm</c:v>
                </c:pt>
                <c:pt idx="19">
                  <c:v>2:00 - 2:30 pm</c:v>
                </c:pt>
                <c:pt idx="20">
                  <c:v>2:30 - 3:00 pm</c:v>
                </c:pt>
                <c:pt idx="21">
                  <c:v>3:00 - 3:30 pm</c:v>
                </c:pt>
                <c:pt idx="22">
                  <c:v>3:30 - 4:00 pm</c:v>
                </c:pt>
                <c:pt idx="23">
                  <c:v>4:00 - 4:30 pm</c:v>
                </c:pt>
                <c:pt idx="24">
                  <c:v>4:30 - 5:00 pm</c:v>
                </c:pt>
                <c:pt idx="25">
                  <c:v>5:00 - 5:30 pm</c:v>
                </c:pt>
                <c:pt idx="26">
                  <c:v>5:30 - 6:00 pm</c:v>
                </c:pt>
                <c:pt idx="27">
                  <c:v>6:00 - 6:30 pm</c:v>
                </c:pt>
                <c:pt idx="28">
                  <c:v>6:30 - 7:00 pm</c:v>
                </c:pt>
                <c:pt idx="29">
                  <c:v>7:00 - 7:30 pm</c:v>
                </c:pt>
                <c:pt idx="30">
                  <c:v>7:30 - 8:00 pm</c:v>
                </c:pt>
                <c:pt idx="31">
                  <c:v>8:00 - 8:30 pm</c:v>
                </c:pt>
                <c:pt idx="32">
                  <c:v>8:30 - 9:00 pm</c:v>
                </c:pt>
                <c:pt idx="33">
                  <c:v>9:00 - 9:30 pm</c:v>
                </c:pt>
                <c:pt idx="34">
                  <c:v>9:30 - 10:00 pm</c:v>
                </c:pt>
                <c:pt idx="35">
                  <c:v>10:00 - 10:30 pm</c:v>
                </c:pt>
                <c:pt idx="36">
                  <c:v>10:30 - 11:00 pm</c:v>
                </c:pt>
                <c:pt idx="37">
                  <c:v>11:00 - 11:30 pm</c:v>
                </c:pt>
                <c:pt idx="38">
                  <c:v>11:30 - 12:00 am</c:v>
                </c:pt>
                <c:pt idx="39">
                  <c:v>12:00 - 3:00 am</c:v>
                </c:pt>
              </c:strCache>
            </c:strRef>
          </c:cat>
          <c:val>
            <c:numRef>
              <c:f>'SANDAG trip departure'!$P$2:$P$41</c:f>
              <c:numCache>
                <c:formatCode>0%</c:formatCode>
                <c:ptCount val="40"/>
                <c:pt idx="0">
                  <c:v>1.259846334044137E-2</c:v>
                </c:pt>
                <c:pt idx="1">
                  <c:v>1.1475855108672904E-2</c:v>
                </c:pt>
                <c:pt idx="2">
                  <c:v>2.012564210301359E-2</c:v>
                </c:pt>
                <c:pt idx="3">
                  <c:v>3.3577151390919636E-2</c:v>
                </c:pt>
                <c:pt idx="4">
                  <c:v>4.308648252631346E-2</c:v>
                </c:pt>
                <c:pt idx="5">
                  <c:v>5.9922203426235318E-2</c:v>
                </c:pt>
                <c:pt idx="6">
                  <c:v>5.5121233327713896E-2</c:v>
                </c:pt>
                <c:pt idx="7">
                  <c:v>4.0015477214445656E-2</c:v>
                </c:pt>
                <c:pt idx="8">
                  <c:v>3.3788238496341813E-2</c:v>
                </c:pt>
                <c:pt idx="9">
                  <c:v>2.4487825278891276E-2</c:v>
                </c:pt>
                <c:pt idx="10">
                  <c:v>1.9670424781621433E-2</c:v>
                </c:pt>
                <c:pt idx="11">
                  <c:v>1.4756015795519623E-2</c:v>
                </c:pt>
                <c:pt idx="12">
                  <c:v>1.4288939185957463E-2</c:v>
                </c:pt>
                <c:pt idx="13">
                  <c:v>1.5339444104981243E-2</c:v>
                </c:pt>
                <c:pt idx="14">
                  <c:v>2.2566002453982749E-2</c:v>
                </c:pt>
                <c:pt idx="15">
                  <c:v>2.4506565732857973E-2</c:v>
                </c:pt>
                <c:pt idx="16">
                  <c:v>2.3419566645666193E-2</c:v>
                </c:pt>
                <c:pt idx="17">
                  <c:v>2.099579901499667E-2</c:v>
                </c:pt>
                <c:pt idx="18">
                  <c:v>1.9501570790441441E-2</c:v>
                </c:pt>
                <c:pt idx="19">
                  <c:v>2.6797371557358205E-2</c:v>
                </c:pt>
                <c:pt idx="20">
                  <c:v>3.3488133894294149E-2</c:v>
                </c:pt>
                <c:pt idx="21">
                  <c:v>3.702848782374691E-2</c:v>
                </c:pt>
                <c:pt idx="22">
                  <c:v>3.8568180624481925E-2</c:v>
                </c:pt>
                <c:pt idx="23">
                  <c:v>4.9083963512508856E-2</c:v>
                </c:pt>
                <c:pt idx="24">
                  <c:v>5.3780618088628218E-2</c:v>
                </c:pt>
                <c:pt idx="25">
                  <c:v>5.4580386576676639E-2</c:v>
                </c:pt>
                <c:pt idx="26">
                  <c:v>4.2951867394698806E-2</c:v>
                </c:pt>
                <c:pt idx="27">
                  <c:v>3.4887384469651291E-2</c:v>
                </c:pt>
                <c:pt idx="28">
                  <c:v>2.7956931745616781E-2</c:v>
                </c:pt>
                <c:pt idx="29">
                  <c:v>1.8978905620944245E-2</c:v>
                </c:pt>
                <c:pt idx="30">
                  <c:v>1.5162653707758543E-2</c:v>
                </c:pt>
                <c:pt idx="31">
                  <c:v>1.5136784182403414E-2</c:v>
                </c:pt>
                <c:pt idx="32">
                  <c:v>1.0765099505973512E-2</c:v>
                </c:pt>
                <c:pt idx="33">
                  <c:v>8.4161383626113993E-3</c:v>
                </c:pt>
                <c:pt idx="34">
                  <c:v>5.3449764027936244E-3</c:v>
                </c:pt>
                <c:pt idx="35">
                  <c:v>3.5333445526283948E-3</c:v>
                </c:pt>
                <c:pt idx="36">
                  <c:v>3.9542811646011691E-3</c:v>
                </c:pt>
                <c:pt idx="37">
                  <c:v>2.0235038395451624E-3</c:v>
                </c:pt>
                <c:pt idx="38">
                  <c:v>3.3142431787701221E-3</c:v>
                </c:pt>
                <c:pt idx="39">
                  <c:v>5.0038430752947912E-3</c:v>
                </c:pt>
              </c:numCache>
            </c:numRef>
          </c:val>
          <c:smooth val="0"/>
          <c:extLst>
            <c:ext xmlns:c16="http://schemas.microsoft.com/office/drawing/2014/chart" uri="{C3380CC4-5D6E-409C-BE32-E72D297353CC}">
              <c16:uniqueId val="{00000000-28C3-4CCF-9308-892B90AD428F}"/>
            </c:ext>
          </c:extLst>
        </c:ser>
        <c:ser>
          <c:idx val="2"/>
          <c:order val="1"/>
          <c:tx>
            <c:strRef>
              <c:f>'SANDAG trip departure'!$Y$1</c:f>
              <c:strCache>
                <c:ptCount val="1"/>
                <c:pt idx="0">
                  <c:v>Total</c:v>
                </c:pt>
              </c:strCache>
            </c:strRef>
          </c:tx>
          <c:spPr>
            <a:ln w="28575" cap="rnd">
              <a:solidFill>
                <a:schemeClr val="accent2"/>
              </a:solidFill>
              <a:round/>
            </a:ln>
            <a:effectLst/>
          </c:spPr>
          <c:marker>
            <c:symbol val="none"/>
          </c:marker>
          <c:cat>
            <c:strRef>
              <c:f>'SANDAG trip departure'!$K$2:$K$41</c:f>
              <c:strCache>
                <c:ptCount val="40"/>
                <c:pt idx="0">
                  <c:v>3:00-5:00 am</c:v>
                </c:pt>
                <c:pt idx="1">
                  <c:v>5:00 - 5:30 am</c:v>
                </c:pt>
                <c:pt idx="2">
                  <c:v>5:30 - 6:00 am</c:v>
                </c:pt>
                <c:pt idx="3">
                  <c:v>6:00 - 6:30 am</c:v>
                </c:pt>
                <c:pt idx="4">
                  <c:v>6:30 - 7:00 am</c:v>
                </c:pt>
                <c:pt idx="5">
                  <c:v>7:00 - 7:30 am</c:v>
                </c:pt>
                <c:pt idx="6">
                  <c:v>7:30 - 8:00 am</c:v>
                </c:pt>
                <c:pt idx="7">
                  <c:v>8:00 - 8:30 am</c:v>
                </c:pt>
                <c:pt idx="8">
                  <c:v>8:30 - 9:00 am</c:v>
                </c:pt>
                <c:pt idx="9">
                  <c:v>9:00 - 9:30 am</c:v>
                </c:pt>
                <c:pt idx="10">
                  <c:v>9:30 - 10:00 am</c:v>
                </c:pt>
                <c:pt idx="11">
                  <c:v>10:00 - 10:30 am</c:v>
                </c:pt>
                <c:pt idx="12">
                  <c:v>10:30 - 11:00 am</c:v>
                </c:pt>
                <c:pt idx="13">
                  <c:v>11:00 - 11:30 am</c:v>
                </c:pt>
                <c:pt idx="14">
                  <c:v>11:30 - 12:00 pm</c:v>
                </c:pt>
                <c:pt idx="15">
                  <c:v>12:00 - 12:30 pm</c:v>
                </c:pt>
                <c:pt idx="16">
                  <c:v>12:30 - 1:00 pm</c:v>
                </c:pt>
                <c:pt idx="17">
                  <c:v>1:00 - 1:30 pm</c:v>
                </c:pt>
                <c:pt idx="18">
                  <c:v>1:30 - 2:00 pm</c:v>
                </c:pt>
                <c:pt idx="19">
                  <c:v>2:00 - 2:30 pm</c:v>
                </c:pt>
                <c:pt idx="20">
                  <c:v>2:30 - 3:00 pm</c:v>
                </c:pt>
                <c:pt idx="21">
                  <c:v>3:00 - 3:30 pm</c:v>
                </c:pt>
                <c:pt idx="22">
                  <c:v>3:30 - 4:00 pm</c:v>
                </c:pt>
                <c:pt idx="23">
                  <c:v>4:00 - 4:30 pm</c:v>
                </c:pt>
                <c:pt idx="24">
                  <c:v>4:30 - 5:00 pm</c:v>
                </c:pt>
                <c:pt idx="25">
                  <c:v>5:00 - 5:30 pm</c:v>
                </c:pt>
                <c:pt idx="26">
                  <c:v>5:30 - 6:00 pm</c:v>
                </c:pt>
                <c:pt idx="27">
                  <c:v>6:00 - 6:30 pm</c:v>
                </c:pt>
                <c:pt idx="28">
                  <c:v>6:30 - 7:00 pm</c:v>
                </c:pt>
                <c:pt idx="29">
                  <c:v>7:00 - 7:30 pm</c:v>
                </c:pt>
                <c:pt idx="30">
                  <c:v>7:30 - 8:00 pm</c:v>
                </c:pt>
                <c:pt idx="31">
                  <c:v>8:00 - 8:30 pm</c:v>
                </c:pt>
                <c:pt idx="32">
                  <c:v>8:30 - 9:00 pm</c:v>
                </c:pt>
                <c:pt idx="33">
                  <c:v>9:00 - 9:30 pm</c:v>
                </c:pt>
                <c:pt idx="34">
                  <c:v>9:30 - 10:00 pm</c:v>
                </c:pt>
                <c:pt idx="35">
                  <c:v>10:00 - 10:30 pm</c:v>
                </c:pt>
                <c:pt idx="36">
                  <c:v>10:30 - 11:00 pm</c:v>
                </c:pt>
                <c:pt idx="37">
                  <c:v>11:00 - 11:30 pm</c:v>
                </c:pt>
                <c:pt idx="38">
                  <c:v>11:30 - 12:00 am</c:v>
                </c:pt>
                <c:pt idx="39">
                  <c:v>12:00 - 3:00 am</c:v>
                </c:pt>
              </c:strCache>
            </c:strRef>
          </c:cat>
          <c:val>
            <c:numRef>
              <c:f>'SANDAG trip departure'!$Y$2:$Y$41</c:f>
              <c:numCache>
                <c:formatCode>0%</c:formatCode>
                <c:ptCount val="40"/>
                <c:pt idx="0">
                  <c:v>6.3067779468638317E-3</c:v>
                </c:pt>
                <c:pt idx="1">
                  <c:v>4.5832494959418711E-3</c:v>
                </c:pt>
                <c:pt idx="2">
                  <c:v>8.1006680311288947E-3</c:v>
                </c:pt>
                <c:pt idx="3">
                  <c:v>1.5567496575835855E-2</c:v>
                </c:pt>
                <c:pt idx="4">
                  <c:v>2.4229145066982958E-2</c:v>
                </c:pt>
                <c:pt idx="5">
                  <c:v>4.2589047420234977E-2</c:v>
                </c:pt>
                <c:pt idx="6">
                  <c:v>4.4858357793888151E-2</c:v>
                </c:pt>
                <c:pt idx="7">
                  <c:v>3.5079591681431162E-2</c:v>
                </c:pt>
                <c:pt idx="8">
                  <c:v>3.0673909712404794E-2</c:v>
                </c:pt>
                <c:pt idx="9">
                  <c:v>2.6096992488806058E-2</c:v>
                </c:pt>
                <c:pt idx="10">
                  <c:v>2.3628276416878674E-2</c:v>
                </c:pt>
                <c:pt idx="11">
                  <c:v>2.3489873263827451E-2</c:v>
                </c:pt>
                <c:pt idx="12">
                  <c:v>2.2876887039606192E-2</c:v>
                </c:pt>
                <c:pt idx="13">
                  <c:v>2.7350451553951834E-2</c:v>
                </c:pt>
                <c:pt idx="14">
                  <c:v>3.0598245144148443E-2</c:v>
                </c:pt>
                <c:pt idx="15">
                  <c:v>3.4149702563531156E-2</c:v>
                </c:pt>
                <c:pt idx="16">
                  <c:v>3.4930328686252808E-2</c:v>
                </c:pt>
                <c:pt idx="17">
                  <c:v>3.3079914862761642E-2</c:v>
                </c:pt>
                <c:pt idx="18">
                  <c:v>3.2315868296173257E-2</c:v>
                </c:pt>
                <c:pt idx="19">
                  <c:v>3.6533567359209637E-2</c:v>
                </c:pt>
                <c:pt idx="20">
                  <c:v>4.775623644351807E-2</c:v>
                </c:pt>
                <c:pt idx="21">
                  <c:v>4.4043545179996396E-2</c:v>
                </c:pt>
                <c:pt idx="22">
                  <c:v>3.8512826262501125E-2</c:v>
                </c:pt>
                <c:pt idx="23">
                  <c:v>3.9555378188679893E-2</c:v>
                </c:pt>
                <c:pt idx="24">
                  <c:v>4.1459716114421244E-2</c:v>
                </c:pt>
                <c:pt idx="25">
                  <c:v>4.155973363927546E-2</c:v>
                </c:pt>
                <c:pt idx="26">
                  <c:v>3.9408133900405318E-2</c:v>
                </c:pt>
                <c:pt idx="27">
                  <c:v>3.3551768517079306E-2</c:v>
                </c:pt>
                <c:pt idx="28">
                  <c:v>2.6807152229986642E-2</c:v>
                </c:pt>
                <c:pt idx="29">
                  <c:v>2.4389376490610688E-2</c:v>
                </c:pt>
                <c:pt idx="30">
                  <c:v>1.8221743962516627E-2</c:v>
                </c:pt>
                <c:pt idx="31">
                  <c:v>1.8628120723213879E-2</c:v>
                </c:pt>
                <c:pt idx="32">
                  <c:v>1.3631916776764856E-2</c:v>
                </c:pt>
                <c:pt idx="33">
                  <c:v>1.0599710696160546E-2</c:v>
                </c:pt>
                <c:pt idx="34">
                  <c:v>7.3246700066013429E-3</c:v>
                </c:pt>
                <c:pt idx="35">
                  <c:v>5.8366302831918734E-3</c:v>
                </c:pt>
                <c:pt idx="36">
                  <c:v>3.0185992483211625E-3</c:v>
                </c:pt>
                <c:pt idx="37">
                  <c:v>1.80661155014679E-3</c:v>
                </c:pt>
                <c:pt idx="38">
                  <c:v>2.0064986890420424E-3</c:v>
                </c:pt>
                <c:pt idx="39">
                  <c:v>4.8432796977069797E-3</c:v>
                </c:pt>
              </c:numCache>
            </c:numRef>
          </c:val>
          <c:smooth val="0"/>
          <c:extLst>
            <c:ext xmlns:c16="http://schemas.microsoft.com/office/drawing/2014/chart" uri="{C3380CC4-5D6E-409C-BE32-E72D297353CC}">
              <c16:uniqueId val="{00000001-28C3-4CCF-9308-892B90AD428F}"/>
            </c:ext>
          </c:extLst>
        </c:ser>
        <c:dLbls>
          <c:showLegendKey val="0"/>
          <c:showVal val="0"/>
          <c:showCatName val="0"/>
          <c:showSerName val="0"/>
          <c:showPercent val="0"/>
          <c:showBubbleSize val="0"/>
        </c:dLbls>
        <c:smooth val="0"/>
        <c:axId val="541603856"/>
        <c:axId val="541602872"/>
      </c:lineChart>
      <c:catAx>
        <c:axId val="541603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1602872"/>
        <c:crosses val="autoZero"/>
        <c:auto val="1"/>
        <c:lblAlgn val="ctr"/>
        <c:lblOffset val="100"/>
        <c:noMultiLvlLbl val="0"/>
      </c:catAx>
      <c:valAx>
        <c:axId val="5416028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16038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accent6"/>
      </a:solidFill>
      <a:round/>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Trip Distribution</a:t>
            </a:r>
            <a:r>
              <a:rPr lang="en-US" b="1" baseline="0"/>
              <a:t> by Departure Time (SACOG)</a:t>
            </a:r>
            <a:endParaRPr lang="en-US"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v>Work</c:v>
          </c:tx>
          <c:spPr>
            <a:ln w="28575" cap="rnd">
              <a:solidFill>
                <a:schemeClr val="accent1"/>
              </a:solidFill>
              <a:round/>
            </a:ln>
            <a:effectLst/>
          </c:spPr>
          <c:marker>
            <c:symbol val="none"/>
          </c:marker>
          <c:cat>
            <c:strRef>
              <c:f>'SANDAG trip departure'!$B$2:$B$41</c:f>
              <c:strCache>
                <c:ptCount val="40"/>
                <c:pt idx="0">
                  <c:v>3:00-5:00 am</c:v>
                </c:pt>
                <c:pt idx="1">
                  <c:v>5:00 - 5:30 am</c:v>
                </c:pt>
                <c:pt idx="2">
                  <c:v>5:30 - 6:00 am</c:v>
                </c:pt>
                <c:pt idx="3">
                  <c:v>6:00 - 6:30 am</c:v>
                </c:pt>
                <c:pt idx="4">
                  <c:v>6:30 - 7:00 am</c:v>
                </c:pt>
                <c:pt idx="5">
                  <c:v>7:00 - 7:30 am</c:v>
                </c:pt>
                <c:pt idx="6">
                  <c:v>7:30 - 8:00 am</c:v>
                </c:pt>
                <c:pt idx="7">
                  <c:v>8:00 - 8:30 am</c:v>
                </c:pt>
                <c:pt idx="8">
                  <c:v>8:30 - 9:00 am</c:v>
                </c:pt>
                <c:pt idx="9">
                  <c:v>9:00 - 9:30 am</c:v>
                </c:pt>
                <c:pt idx="10">
                  <c:v>9:30 - 10:00 am</c:v>
                </c:pt>
                <c:pt idx="11">
                  <c:v>10:00 - 10:30 am</c:v>
                </c:pt>
                <c:pt idx="12">
                  <c:v>10:30 - 11:00 am</c:v>
                </c:pt>
                <c:pt idx="13">
                  <c:v>11:00 - 11:30 am</c:v>
                </c:pt>
                <c:pt idx="14">
                  <c:v>11:30 - 12:00 pm</c:v>
                </c:pt>
                <c:pt idx="15">
                  <c:v>12:00 - 12:30 pm</c:v>
                </c:pt>
                <c:pt idx="16">
                  <c:v>12:30 - 1:00 pm</c:v>
                </c:pt>
                <c:pt idx="17">
                  <c:v>1:00 - 1:30 pm</c:v>
                </c:pt>
                <c:pt idx="18">
                  <c:v>1:30 - 2:00 pm</c:v>
                </c:pt>
                <c:pt idx="19">
                  <c:v>2:00 - 2:30 pm</c:v>
                </c:pt>
                <c:pt idx="20">
                  <c:v>2:30 - 3:00 pm</c:v>
                </c:pt>
                <c:pt idx="21">
                  <c:v>3:00 - 3:30 pm</c:v>
                </c:pt>
                <c:pt idx="22">
                  <c:v>3:30 - 4:00 pm</c:v>
                </c:pt>
                <c:pt idx="23">
                  <c:v>4:00 - 4:30 pm</c:v>
                </c:pt>
                <c:pt idx="24">
                  <c:v>4:30 - 5:00 pm</c:v>
                </c:pt>
                <c:pt idx="25">
                  <c:v>5:00 - 5:30 pm</c:v>
                </c:pt>
                <c:pt idx="26">
                  <c:v>5:30 - 6:00 pm</c:v>
                </c:pt>
                <c:pt idx="27">
                  <c:v>6:00 - 6:30 pm</c:v>
                </c:pt>
                <c:pt idx="28">
                  <c:v>6:30 - 7:00 pm</c:v>
                </c:pt>
                <c:pt idx="29">
                  <c:v>7:00 - 7:30 pm</c:v>
                </c:pt>
                <c:pt idx="30">
                  <c:v>7:30 - 8:00 pm</c:v>
                </c:pt>
                <c:pt idx="31">
                  <c:v>8:00 - 8:30 pm</c:v>
                </c:pt>
                <c:pt idx="32">
                  <c:v>8:30 - 9:00 pm</c:v>
                </c:pt>
                <c:pt idx="33">
                  <c:v>9:00 - 9:30 pm</c:v>
                </c:pt>
                <c:pt idx="34">
                  <c:v>9:30 - 10:00 pm</c:v>
                </c:pt>
                <c:pt idx="35">
                  <c:v>10:00 - 10:30 pm</c:v>
                </c:pt>
                <c:pt idx="36">
                  <c:v>10:30 - 11:00 pm</c:v>
                </c:pt>
                <c:pt idx="37">
                  <c:v>11:00 - 11:30 pm</c:v>
                </c:pt>
                <c:pt idx="38">
                  <c:v>11:30 - 12:00 am</c:v>
                </c:pt>
                <c:pt idx="39">
                  <c:v>12:00 - 3:00 am</c:v>
                </c:pt>
              </c:strCache>
            </c:strRef>
          </c:cat>
          <c:val>
            <c:numRef>
              <c:f>'SANDAG trip departure'!$E$2:$E$41</c:f>
              <c:numCache>
                <c:formatCode>0%</c:formatCode>
                <c:ptCount val="40"/>
                <c:pt idx="0">
                  <c:v>1.098765614869493E-2</c:v>
                </c:pt>
                <c:pt idx="1">
                  <c:v>1.4048076299018289E-2</c:v>
                </c:pt>
                <c:pt idx="2">
                  <c:v>1.7810933425355117E-2</c:v>
                </c:pt>
                <c:pt idx="3">
                  <c:v>3.1725466066082765E-2</c:v>
                </c:pt>
                <c:pt idx="4">
                  <c:v>5.2526598039946644E-2</c:v>
                </c:pt>
                <c:pt idx="5">
                  <c:v>6.2097473518045697E-2</c:v>
                </c:pt>
                <c:pt idx="6">
                  <c:v>6.5929808557422656E-2</c:v>
                </c:pt>
                <c:pt idx="7">
                  <c:v>5.7826978758568313E-2</c:v>
                </c:pt>
                <c:pt idx="8">
                  <c:v>3.7515148531844102E-2</c:v>
                </c:pt>
                <c:pt idx="9">
                  <c:v>2.4910650741226226E-2</c:v>
                </c:pt>
                <c:pt idx="10">
                  <c:v>2.3489204611239486E-2</c:v>
                </c:pt>
                <c:pt idx="11">
                  <c:v>1.7219523677130352E-2</c:v>
                </c:pt>
                <c:pt idx="12">
                  <c:v>2.4639081089752869E-2</c:v>
                </c:pt>
                <c:pt idx="13">
                  <c:v>1.9082332312619403E-2</c:v>
                </c:pt>
                <c:pt idx="14">
                  <c:v>3.3763282144637523E-2</c:v>
                </c:pt>
                <c:pt idx="15">
                  <c:v>3.5932974305019454E-2</c:v>
                </c:pt>
                <c:pt idx="16">
                  <c:v>3.5432070163793662E-2</c:v>
                </c:pt>
                <c:pt idx="17">
                  <c:v>3.2624774199962556E-2</c:v>
                </c:pt>
                <c:pt idx="18">
                  <c:v>2.6879227400765471E-2</c:v>
                </c:pt>
                <c:pt idx="19">
                  <c:v>3.0030395637996685E-2</c:v>
                </c:pt>
                <c:pt idx="20">
                  <c:v>2.6317870862062945E-2</c:v>
                </c:pt>
                <c:pt idx="21">
                  <c:v>3.9406033374417011E-2</c:v>
                </c:pt>
                <c:pt idx="22">
                  <c:v>3.9876571734723684E-2</c:v>
                </c:pt>
                <c:pt idx="23">
                  <c:v>3.8521607118711498E-2</c:v>
                </c:pt>
                <c:pt idx="24">
                  <c:v>4.3519103099646961E-2</c:v>
                </c:pt>
                <c:pt idx="25">
                  <c:v>5.678741030387667E-2</c:v>
                </c:pt>
                <c:pt idx="26">
                  <c:v>2.9083825575308465E-2</c:v>
                </c:pt>
                <c:pt idx="27">
                  <c:v>1.4958469054419473E-2</c:v>
                </c:pt>
                <c:pt idx="28">
                  <c:v>1.1740333709911786E-2</c:v>
                </c:pt>
                <c:pt idx="29">
                  <c:v>8.3885255652607193E-3</c:v>
                </c:pt>
                <c:pt idx="30">
                  <c:v>7.0465115679978225E-3</c:v>
                </c:pt>
                <c:pt idx="31">
                  <c:v>3.4758417762207464E-3</c:v>
                </c:pt>
                <c:pt idx="32">
                  <c:v>4.0318552828960113E-3</c:v>
                </c:pt>
                <c:pt idx="33">
                  <c:v>3.4046025493351525E-3</c:v>
                </c:pt>
                <c:pt idx="34">
                  <c:v>2.6581347142336197E-3</c:v>
                </c:pt>
                <c:pt idx="35">
                  <c:v>6.0502245275733451E-3</c:v>
                </c:pt>
                <c:pt idx="36">
                  <c:v>4.0069260190152556E-3</c:v>
                </c:pt>
                <c:pt idx="37">
                  <c:v>8.2812688420045698E-4</c:v>
                </c:pt>
                <c:pt idx="38">
                  <c:v>1.5498867339815107E-3</c:v>
                </c:pt>
                <c:pt idx="39">
                  <c:v>3.876483917084565E-3</c:v>
                </c:pt>
              </c:numCache>
            </c:numRef>
          </c:val>
          <c:smooth val="0"/>
          <c:extLst>
            <c:ext xmlns:c16="http://schemas.microsoft.com/office/drawing/2014/chart" uri="{C3380CC4-5D6E-409C-BE32-E72D297353CC}">
              <c16:uniqueId val="{00000000-B457-4BBD-8B67-FE744A22A782}"/>
            </c:ext>
          </c:extLst>
        </c:ser>
        <c:ser>
          <c:idx val="1"/>
          <c:order val="1"/>
          <c:tx>
            <c:v>Total</c:v>
          </c:tx>
          <c:spPr>
            <a:ln w="28575" cap="rnd">
              <a:solidFill>
                <a:schemeClr val="accent2"/>
              </a:solidFill>
              <a:round/>
            </a:ln>
            <a:effectLst/>
          </c:spPr>
          <c:marker>
            <c:symbol val="none"/>
          </c:marker>
          <c:cat>
            <c:strRef>
              <c:f>'SANDAG trip departure'!$B$2:$B$41</c:f>
              <c:strCache>
                <c:ptCount val="40"/>
                <c:pt idx="0">
                  <c:v>3:00-5:00 am</c:v>
                </c:pt>
                <c:pt idx="1">
                  <c:v>5:00 - 5:30 am</c:v>
                </c:pt>
                <c:pt idx="2">
                  <c:v>5:30 - 6:00 am</c:v>
                </c:pt>
                <c:pt idx="3">
                  <c:v>6:00 - 6:30 am</c:v>
                </c:pt>
                <c:pt idx="4">
                  <c:v>6:30 - 7:00 am</c:v>
                </c:pt>
                <c:pt idx="5">
                  <c:v>7:00 - 7:30 am</c:v>
                </c:pt>
                <c:pt idx="6">
                  <c:v>7:30 - 8:00 am</c:v>
                </c:pt>
                <c:pt idx="7">
                  <c:v>8:00 - 8:30 am</c:v>
                </c:pt>
                <c:pt idx="8">
                  <c:v>8:30 - 9:00 am</c:v>
                </c:pt>
                <c:pt idx="9">
                  <c:v>9:00 - 9:30 am</c:v>
                </c:pt>
                <c:pt idx="10">
                  <c:v>9:30 - 10:00 am</c:v>
                </c:pt>
                <c:pt idx="11">
                  <c:v>10:00 - 10:30 am</c:v>
                </c:pt>
                <c:pt idx="12">
                  <c:v>10:30 - 11:00 am</c:v>
                </c:pt>
                <c:pt idx="13">
                  <c:v>11:00 - 11:30 am</c:v>
                </c:pt>
                <c:pt idx="14">
                  <c:v>11:30 - 12:00 pm</c:v>
                </c:pt>
                <c:pt idx="15">
                  <c:v>12:00 - 12:30 pm</c:v>
                </c:pt>
                <c:pt idx="16">
                  <c:v>12:30 - 1:00 pm</c:v>
                </c:pt>
                <c:pt idx="17">
                  <c:v>1:00 - 1:30 pm</c:v>
                </c:pt>
                <c:pt idx="18">
                  <c:v>1:30 - 2:00 pm</c:v>
                </c:pt>
                <c:pt idx="19">
                  <c:v>2:00 - 2:30 pm</c:v>
                </c:pt>
                <c:pt idx="20">
                  <c:v>2:30 - 3:00 pm</c:v>
                </c:pt>
                <c:pt idx="21">
                  <c:v>3:00 - 3:30 pm</c:v>
                </c:pt>
                <c:pt idx="22">
                  <c:v>3:30 - 4:00 pm</c:v>
                </c:pt>
                <c:pt idx="23">
                  <c:v>4:00 - 4:30 pm</c:v>
                </c:pt>
                <c:pt idx="24">
                  <c:v>4:30 - 5:00 pm</c:v>
                </c:pt>
                <c:pt idx="25">
                  <c:v>5:00 - 5:30 pm</c:v>
                </c:pt>
                <c:pt idx="26">
                  <c:v>5:30 - 6:00 pm</c:v>
                </c:pt>
                <c:pt idx="27">
                  <c:v>6:00 - 6:30 pm</c:v>
                </c:pt>
                <c:pt idx="28">
                  <c:v>6:30 - 7:00 pm</c:v>
                </c:pt>
                <c:pt idx="29">
                  <c:v>7:00 - 7:30 pm</c:v>
                </c:pt>
                <c:pt idx="30">
                  <c:v>7:30 - 8:00 pm</c:v>
                </c:pt>
                <c:pt idx="31">
                  <c:v>8:00 - 8:30 pm</c:v>
                </c:pt>
                <c:pt idx="32">
                  <c:v>8:30 - 9:00 pm</c:v>
                </c:pt>
                <c:pt idx="33">
                  <c:v>9:00 - 9:30 pm</c:v>
                </c:pt>
                <c:pt idx="34">
                  <c:v>9:30 - 10:00 pm</c:v>
                </c:pt>
                <c:pt idx="35">
                  <c:v>10:00 - 10:30 pm</c:v>
                </c:pt>
                <c:pt idx="36">
                  <c:v>10:30 - 11:00 pm</c:v>
                </c:pt>
                <c:pt idx="37">
                  <c:v>11:00 - 11:30 pm</c:v>
                </c:pt>
                <c:pt idx="38">
                  <c:v>11:30 - 12:00 am</c:v>
                </c:pt>
                <c:pt idx="39">
                  <c:v>12:00 - 3:00 am</c:v>
                </c:pt>
              </c:strCache>
            </c:strRef>
          </c:cat>
          <c:val>
            <c:numRef>
              <c:f>'SANDAG trip departure'!$F$2:$F$41</c:f>
              <c:numCache>
                <c:formatCode>0%</c:formatCode>
                <c:ptCount val="40"/>
                <c:pt idx="0">
                  <c:v>7.9327770404384306E-3</c:v>
                </c:pt>
                <c:pt idx="1">
                  <c:v>4.7719500414833251E-3</c:v>
                </c:pt>
                <c:pt idx="2">
                  <c:v>7.7123489651241767E-3</c:v>
                </c:pt>
                <c:pt idx="3">
                  <c:v>1.1223921357333876E-2</c:v>
                </c:pt>
                <c:pt idx="4">
                  <c:v>2.0031868359113768E-2</c:v>
                </c:pt>
                <c:pt idx="5">
                  <c:v>3.1747999546294113E-2</c:v>
                </c:pt>
                <c:pt idx="6">
                  <c:v>4.8467414929864554E-2</c:v>
                </c:pt>
                <c:pt idx="7">
                  <c:v>4.2050147364913054E-2</c:v>
                </c:pt>
                <c:pt idx="8">
                  <c:v>3.5148584565049913E-2</c:v>
                </c:pt>
                <c:pt idx="9">
                  <c:v>2.2864777357703484E-2</c:v>
                </c:pt>
                <c:pt idx="10">
                  <c:v>2.6101486554998297E-2</c:v>
                </c:pt>
                <c:pt idx="11">
                  <c:v>2.5474511618748107E-2</c:v>
                </c:pt>
                <c:pt idx="12">
                  <c:v>2.8862490712932273E-2</c:v>
                </c:pt>
                <c:pt idx="13">
                  <c:v>2.8164083087395823E-2</c:v>
                </c:pt>
                <c:pt idx="14">
                  <c:v>3.3370226491026944E-2</c:v>
                </c:pt>
                <c:pt idx="15">
                  <c:v>3.2250174487112301E-2</c:v>
                </c:pt>
                <c:pt idx="16">
                  <c:v>3.20772443849381E-2</c:v>
                </c:pt>
                <c:pt idx="17">
                  <c:v>3.1277198471980801E-2</c:v>
                </c:pt>
                <c:pt idx="18">
                  <c:v>3.2106656426465749E-2</c:v>
                </c:pt>
                <c:pt idx="19">
                  <c:v>3.4154102772600066E-2</c:v>
                </c:pt>
                <c:pt idx="20">
                  <c:v>4.5629948277292949E-2</c:v>
                </c:pt>
                <c:pt idx="21">
                  <c:v>4.6754910985169158E-2</c:v>
                </c:pt>
                <c:pt idx="22">
                  <c:v>3.9570222163799809E-2</c:v>
                </c:pt>
                <c:pt idx="23">
                  <c:v>3.6431591124263203E-2</c:v>
                </c:pt>
                <c:pt idx="24">
                  <c:v>4.4598273956610701E-2</c:v>
                </c:pt>
                <c:pt idx="25">
                  <c:v>4.7848004669793616E-2</c:v>
                </c:pt>
                <c:pt idx="26">
                  <c:v>3.7757975705413657E-2</c:v>
                </c:pt>
                <c:pt idx="27">
                  <c:v>2.9516908197808701E-2</c:v>
                </c:pt>
                <c:pt idx="28">
                  <c:v>2.7294248271927932E-2</c:v>
                </c:pt>
                <c:pt idx="29">
                  <c:v>2.600238737752571E-2</c:v>
                </c:pt>
                <c:pt idx="30">
                  <c:v>1.9523161363789447E-2</c:v>
                </c:pt>
                <c:pt idx="31">
                  <c:v>1.5866801119774485E-2</c:v>
                </c:pt>
                <c:pt idx="32">
                  <c:v>1.446204914961245E-2</c:v>
                </c:pt>
                <c:pt idx="33">
                  <c:v>1.0736661404106354E-2</c:v>
                </c:pt>
                <c:pt idx="34">
                  <c:v>6.7659083934269847E-3</c:v>
                </c:pt>
                <c:pt idx="35">
                  <c:v>5.322243498286694E-3</c:v>
                </c:pt>
                <c:pt idx="36">
                  <c:v>3.9256838592486671E-3</c:v>
                </c:pt>
                <c:pt idx="37">
                  <c:v>1.8251436019597303E-3</c:v>
                </c:pt>
                <c:pt idx="38">
                  <c:v>1.291532260978249E-3</c:v>
                </c:pt>
                <c:pt idx="39">
                  <c:v>3.0863800836942587E-3</c:v>
                </c:pt>
              </c:numCache>
            </c:numRef>
          </c:val>
          <c:smooth val="0"/>
          <c:extLst>
            <c:ext xmlns:c16="http://schemas.microsoft.com/office/drawing/2014/chart" uri="{C3380CC4-5D6E-409C-BE32-E72D297353CC}">
              <c16:uniqueId val="{00000001-B457-4BBD-8B67-FE744A22A782}"/>
            </c:ext>
          </c:extLst>
        </c:ser>
        <c:dLbls>
          <c:showLegendKey val="0"/>
          <c:showVal val="0"/>
          <c:showCatName val="0"/>
          <c:showSerName val="0"/>
          <c:showPercent val="0"/>
          <c:showBubbleSize val="0"/>
        </c:dLbls>
        <c:smooth val="0"/>
        <c:axId val="812003864"/>
        <c:axId val="811996976"/>
      </c:lineChart>
      <c:catAx>
        <c:axId val="812003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1996976"/>
        <c:crosses val="autoZero"/>
        <c:auto val="1"/>
        <c:lblAlgn val="ctr"/>
        <c:lblOffset val="100"/>
        <c:noMultiLvlLbl val="0"/>
      </c:catAx>
      <c:valAx>
        <c:axId val="8119969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20038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12700" cap="flat" cmpd="sng" algn="ctr">
      <a:solidFill>
        <a:srgbClr val="0070C0"/>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Sample Rate by Sample Segment (SANDAG)</a:t>
            </a:r>
          </a:p>
          <a:p>
            <a:pPr>
              <a:defRPr b="1"/>
            </a:pPr>
            <a:r>
              <a:rPr lang="en-US" b="1" dirty="0"/>
              <a:t>(Accomplished</a:t>
            </a:r>
            <a:r>
              <a:rPr lang="en-US" b="1" baseline="0" dirty="0"/>
              <a:t> Households = 6,199)</a:t>
            </a:r>
            <a:endParaRPr lang="en-US" b="1" dirty="0"/>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8122648163789215"/>
          <c:y val="0.14019706004943838"/>
          <c:w val="0.76780321721607181"/>
          <c:h val="0.64748739230340446"/>
        </c:manualLayout>
      </c:layout>
      <c:barChart>
        <c:barDir val="col"/>
        <c:grouping val="clustered"/>
        <c:varyColors val="0"/>
        <c:ser>
          <c:idx val="0"/>
          <c:order val="0"/>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'[hhts2016_TRBAppCon.xlsx]sample rateby sample segment'!$A$2:$A$6</c:f>
              <c:strCache>
                <c:ptCount val="5"/>
                <c:pt idx="0">
                  <c:v>Regular sample</c:v>
                </c:pt>
                <c:pt idx="1">
                  <c:v>Transportation oversample</c:v>
                </c:pt>
                <c:pt idx="2">
                  <c:v>Hispanic oversample</c:v>
                </c:pt>
                <c:pt idx="3">
                  <c:v>Other oversample</c:v>
                </c:pt>
                <c:pt idx="4">
                  <c:v>Total</c:v>
                </c:pt>
              </c:strCache>
            </c:strRef>
          </c:cat>
          <c:val>
            <c:numRef>
              <c:f>'[hhts2016_TRBAppCon.xlsx]sample rateby sample segment'!$E$2:$E$6</c:f>
              <c:numCache>
                <c:formatCode>0.00%</c:formatCode>
                <c:ptCount val="5"/>
                <c:pt idx="0">
                  <c:v>4.0000000000000001E-3</c:v>
                </c:pt>
                <c:pt idx="1">
                  <c:v>1.3100000000000001E-2</c:v>
                </c:pt>
                <c:pt idx="2">
                  <c:v>4.7999999999999996E-3</c:v>
                </c:pt>
                <c:pt idx="3">
                  <c:v>7.4000000000000003E-3</c:v>
                </c:pt>
                <c:pt idx="4">
                  <c:v>5.5999999999999999E-3</c:v>
                </c:pt>
              </c:numCache>
            </c:numRef>
          </c:val>
          <c:extLst>
            <c:ext xmlns:c16="http://schemas.microsoft.com/office/drawing/2014/chart" uri="{C3380CC4-5D6E-409C-BE32-E72D297353CC}">
              <c16:uniqueId val="{00000000-BFE2-44EB-A399-2AA1404EEBF1}"/>
            </c:ext>
          </c:extLst>
        </c:ser>
        <c:dLbls>
          <c:showLegendKey val="0"/>
          <c:showVal val="0"/>
          <c:showCatName val="0"/>
          <c:showSerName val="0"/>
          <c:showPercent val="0"/>
          <c:showBubbleSize val="0"/>
        </c:dLbls>
        <c:gapWidth val="219"/>
        <c:overlap val="-27"/>
        <c:axId val="414907128"/>
        <c:axId val="414907456"/>
      </c:barChart>
      <c:catAx>
        <c:axId val="41490712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Sample Segment</a:t>
                </a:r>
              </a:p>
            </c:rich>
          </c:tx>
          <c:layout>
            <c:manualLayout>
              <c:xMode val="edge"/>
              <c:yMode val="edge"/>
              <c:x val="0.43952891125056887"/>
              <c:y val="0.8945358318281895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4907456"/>
        <c:crosses val="autoZero"/>
        <c:auto val="1"/>
        <c:lblAlgn val="ctr"/>
        <c:lblOffset val="100"/>
        <c:noMultiLvlLbl val="0"/>
      </c:catAx>
      <c:valAx>
        <c:axId val="4149074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Sample</a:t>
                </a:r>
                <a:r>
                  <a:rPr lang="en-US" baseline="0" dirty="0"/>
                  <a:t> Rate</a:t>
                </a:r>
                <a:endParaRPr lang="en-US" dirty="0"/>
              </a:p>
            </c:rich>
          </c:tx>
          <c:layout>
            <c:manualLayout>
              <c:xMode val="edge"/>
              <c:yMode val="edge"/>
              <c:x val="5.5943353101623544E-2"/>
              <c:y val="0.41124131378786638"/>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4907128"/>
        <c:crosses val="autoZero"/>
        <c:crossBetween val="between"/>
        <c:majorUnit val="5.000000000000001E-3"/>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solidFill>
        <a:schemeClr val="accent6"/>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Weighted Household by Size (SANDAG)</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Sheet1!$Q$42</c:f>
              <c:strCache>
                <c:ptCount val="1"/>
                <c:pt idx="0">
                  <c:v>rMove</c:v>
                </c:pt>
              </c:strCache>
            </c:strRef>
          </c:tx>
          <c:spPr>
            <a:solidFill>
              <a:schemeClr val="accent6">
                <a:tint val="65000"/>
              </a:schemeClr>
            </a:solidFill>
            <a:ln>
              <a:noFill/>
            </a:ln>
            <a:effectLst/>
          </c:spPr>
          <c:invertIfNegative val="0"/>
          <c:dLbls>
            <c:dLbl>
              <c:idx val="1"/>
              <c:layout>
                <c:manualLayout>
                  <c:x val="-6.9763737139027591E-3"/>
                  <c:y val="-1.21655637433631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411-475F-8538-DC69EAD5F58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Sheet1!$L$43:$L$47</c:f>
              <c:strCache>
                <c:ptCount val="5"/>
                <c:pt idx="0">
                  <c:v>1 person</c:v>
                </c:pt>
                <c:pt idx="1">
                  <c:v>2 people</c:v>
                </c:pt>
                <c:pt idx="2">
                  <c:v>3 people</c:v>
                </c:pt>
                <c:pt idx="3">
                  <c:v>4 people</c:v>
                </c:pt>
                <c:pt idx="4">
                  <c:v>5 or more people</c:v>
                </c:pt>
              </c:strCache>
            </c:strRef>
          </c:cat>
          <c:val>
            <c:numRef>
              <c:f>Sheet1!$Q$43:$Q$47</c:f>
              <c:numCache>
                <c:formatCode>0.0%</c:formatCode>
                <c:ptCount val="5"/>
                <c:pt idx="0">
                  <c:v>0.21945296582074758</c:v>
                </c:pt>
                <c:pt idx="1">
                  <c:v>0.32478842773938105</c:v>
                </c:pt>
                <c:pt idx="2">
                  <c:v>0.18455386372594498</c:v>
                </c:pt>
                <c:pt idx="3">
                  <c:v>0.15779087047646281</c:v>
                </c:pt>
                <c:pt idx="4">
                  <c:v>0.11341387223746364</c:v>
                </c:pt>
              </c:numCache>
            </c:numRef>
          </c:val>
          <c:extLst>
            <c:ext xmlns:c16="http://schemas.microsoft.com/office/drawing/2014/chart" uri="{C3380CC4-5D6E-409C-BE32-E72D297353CC}">
              <c16:uniqueId val="{00000000-4885-476E-AA9C-69860944A176}"/>
            </c:ext>
          </c:extLst>
        </c:ser>
        <c:ser>
          <c:idx val="1"/>
          <c:order val="1"/>
          <c:tx>
            <c:strRef>
              <c:f>Sheet1!$R$42</c:f>
              <c:strCache>
                <c:ptCount val="1"/>
                <c:pt idx="0">
                  <c:v>online</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Sheet1!$L$43:$L$47</c:f>
              <c:strCache>
                <c:ptCount val="5"/>
                <c:pt idx="0">
                  <c:v>1 person</c:v>
                </c:pt>
                <c:pt idx="1">
                  <c:v>2 people</c:v>
                </c:pt>
                <c:pt idx="2">
                  <c:v>3 people</c:v>
                </c:pt>
                <c:pt idx="3">
                  <c:v>4 people</c:v>
                </c:pt>
                <c:pt idx="4">
                  <c:v>5 or more people</c:v>
                </c:pt>
              </c:strCache>
            </c:strRef>
          </c:cat>
          <c:val>
            <c:numRef>
              <c:f>Sheet1!$R$43:$R$47</c:f>
              <c:numCache>
                <c:formatCode>0.0%</c:formatCode>
                <c:ptCount val="5"/>
                <c:pt idx="0">
                  <c:v>0.32871089385231361</c:v>
                </c:pt>
                <c:pt idx="1">
                  <c:v>0.3213266619543369</c:v>
                </c:pt>
                <c:pt idx="2">
                  <c:v>0.11836494752359766</c:v>
                </c:pt>
                <c:pt idx="3">
                  <c:v>0.10071464841820184</c:v>
                </c:pt>
                <c:pt idx="4">
                  <c:v>0.13088284825155</c:v>
                </c:pt>
              </c:numCache>
            </c:numRef>
          </c:val>
          <c:extLst>
            <c:ext xmlns:c16="http://schemas.microsoft.com/office/drawing/2014/chart" uri="{C3380CC4-5D6E-409C-BE32-E72D297353CC}">
              <c16:uniqueId val="{00000001-4885-476E-AA9C-69860944A176}"/>
            </c:ext>
          </c:extLst>
        </c:ser>
        <c:ser>
          <c:idx val="2"/>
          <c:order val="2"/>
          <c:tx>
            <c:strRef>
              <c:f>Sheet1!$T$42</c:f>
              <c:strCache>
                <c:ptCount val="1"/>
                <c:pt idx="0">
                  <c:v>Total</c:v>
                </c:pt>
              </c:strCache>
            </c:strRef>
          </c:tx>
          <c:spPr>
            <a:solidFill>
              <a:schemeClr val="accent6">
                <a:shade val="65000"/>
              </a:schemeClr>
            </a:solidFill>
            <a:ln>
              <a:noFill/>
            </a:ln>
            <a:effectLst/>
          </c:spPr>
          <c:invertIfNegative val="0"/>
          <c:dLbls>
            <c:dLbl>
              <c:idx val="1"/>
              <c:layout>
                <c:manualLayout>
                  <c:x val="9.3018316185369699E-3"/>
                  <c:y val="-3.0413909358407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411-475F-8538-DC69EAD5F58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Sheet1!$L$43:$L$47</c:f>
              <c:strCache>
                <c:ptCount val="5"/>
                <c:pt idx="0">
                  <c:v>1 person</c:v>
                </c:pt>
                <c:pt idx="1">
                  <c:v>2 people</c:v>
                </c:pt>
                <c:pt idx="2">
                  <c:v>3 people</c:v>
                </c:pt>
                <c:pt idx="3">
                  <c:v>4 people</c:v>
                </c:pt>
                <c:pt idx="4">
                  <c:v>5 or more people</c:v>
                </c:pt>
              </c:strCache>
            </c:strRef>
          </c:cat>
          <c:val>
            <c:numRef>
              <c:f>Sheet1!$T$43:$T$47</c:f>
              <c:numCache>
                <c:formatCode>0.0%</c:formatCode>
                <c:ptCount val="5"/>
                <c:pt idx="0">
                  <c:v>0.2454568315870031</c:v>
                </c:pt>
                <c:pt idx="1">
                  <c:v>0.32414984798754759</c:v>
                </c:pt>
                <c:pt idx="2">
                  <c:v>0.16672765369709258</c:v>
                </c:pt>
                <c:pt idx="3">
                  <c:v>0.14472052761047849</c:v>
                </c:pt>
                <c:pt idx="4">
                  <c:v>0.11894513911787807</c:v>
                </c:pt>
              </c:numCache>
            </c:numRef>
          </c:val>
          <c:extLst>
            <c:ext xmlns:c16="http://schemas.microsoft.com/office/drawing/2014/chart" uri="{C3380CC4-5D6E-409C-BE32-E72D297353CC}">
              <c16:uniqueId val="{00000002-4885-476E-AA9C-69860944A176}"/>
            </c:ext>
          </c:extLst>
        </c:ser>
        <c:dLbls>
          <c:showLegendKey val="0"/>
          <c:showVal val="0"/>
          <c:showCatName val="0"/>
          <c:showSerName val="0"/>
          <c:showPercent val="0"/>
          <c:showBubbleSize val="0"/>
        </c:dLbls>
        <c:gapWidth val="219"/>
        <c:overlap val="-27"/>
        <c:axId val="691084448"/>
        <c:axId val="691087400"/>
      </c:barChart>
      <c:catAx>
        <c:axId val="691084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691087400"/>
        <c:crosses val="autoZero"/>
        <c:auto val="1"/>
        <c:lblAlgn val="ctr"/>
        <c:lblOffset val="100"/>
        <c:noMultiLvlLbl val="0"/>
      </c:catAx>
      <c:valAx>
        <c:axId val="6910874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691084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accent6"/>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baseline="0">
                <a:effectLst/>
              </a:rPr>
              <a:t>Households by Household Size (SACOG)</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v>rMove</c:v>
          </c:tx>
          <c:spPr>
            <a:solidFill>
              <a:schemeClr val="accent1">
                <a:tint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'[TRB graphs_sandag.xlsx]Sheet1'!$A$215:$A$219</c:f>
              <c:strCache>
                <c:ptCount val="5"/>
                <c:pt idx="0">
                  <c:v>1 person</c:v>
                </c:pt>
                <c:pt idx="1">
                  <c:v>2 people</c:v>
                </c:pt>
                <c:pt idx="2">
                  <c:v>3 people</c:v>
                </c:pt>
                <c:pt idx="3">
                  <c:v>4 people</c:v>
                </c:pt>
                <c:pt idx="4">
                  <c:v>5 or more people</c:v>
                </c:pt>
              </c:strCache>
            </c:strRef>
          </c:cat>
          <c:val>
            <c:numRef>
              <c:f>'[TRB graphs_sandag.xlsx]Sheet1'!$E$215:$E$219</c:f>
              <c:numCache>
                <c:formatCode>0.0%</c:formatCode>
                <c:ptCount val="5"/>
                <c:pt idx="0">
                  <c:v>0.25635527206328806</c:v>
                </c:pt>
                <c:pt idx="1">
                  <c:v>0.29969682655108082</c:v>
                </c:pt>
                <c:pt idx="2">
                  <c:v>0.15829049285598648</c:v>
                </c:pt>
                <c:pt idx="3">
                  <c:v>0.16890845051916598</c:v>
                </c:pt>
                <c:pt idx="4">
                  <c:v>0.11674895801047853</c:v>
                </c:pt>
              </c:numCache>
            </c:numRef>
          </c:val>
          <c:extLst>
            <c:ext xmlns:c16="http://schemas.microsoft.com/office/drawing/2014/chart" uri="{C3380CC4-5D6E-409C-BE32-E72D297353CC}">
              <c16:uniqueId val="{00000000-14DE-4EDB-9B4A-D8D2EDF92C94}"/>
            </c:ext>
          </c:extLst>
        </c:ser>
        <c:ser>
          <c:idx val="1"/>
          <c:order val="1"/>
          <c:tx>
            <c:v>Online</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'[TRB graphs_sandag.xlsx]Sheet1'!$A$215:$A$219</c:f>
              <c:strCache>
                <c:ptCount val="5"/>
                <c:pt idx="0">
                  <c:v>1 person</c:v>
                </c:pt>
                <c:pt idx="1">
                  <c:v>2 people</c:v>
                </c:pt>
                <c:pt idx="2">
                  <c:v>3 people</c:v>
                </c:pt>
                <c:pt idx="3">
                  <c:v>4 people</c:v>
                </c:pt>
                <c:pt idx="4">
                  <c:v>5 or more people</c:v>
                </c:pt>
              </c:strCache>
            </c:strRef>
          </c:cat>
          <c:val>
            <c:numRef>
              <c:f>'[TRB graphs_sandag.xlsx]Sheet1'!$F$215:$F$219</c:f>
              <c:numCache>
                <c:formatCode>0.0%</c:formatCode>
                <c:ptCount val="5"/>
                <c:pt idx="0">
                  <c:v>0.26820114616652518</c:v>
                </c:pt>
                <c:pt idx="1">
                  <c:v>0.36648878192419942</c:v>
                </c:pt>
                <c:pt idx="2">
                  <c:v>0.16728782283854721</c:v>
                </c:pt>
                <c:pt idx="3">
                  <c:v>8.3649287228140981E-2</c:v>
                </c:pt>
                <c:pt idx="4">
                  <c:v>0.11437296184258722</c:v>
                </c:pt>
              </c:numCache>
            </c:numRef>
          </c:val>
          <c:extLst>
            <c:ext xmlns:c16="http://schemas.microsoft.com/office/drawing/2014/chart" uri="{C3380CC4-5D6E-409C-BE32-E72D297353CC}">
              <c16:uniqueId val="{00000001-14DE-4EDB-9B4A-D8D2EDF92C94}"/>
            </c:ext>
          </c:extLst>
        </c:ser>
        <c:ser>
          <c:idx val="2"/>
          <c:order val="2"/>
          <c:tx>
            <c:v>Total</c:v>
          </c:tx>
          <c:spPr>
            <a:solidFill>
              <a:schemeClr val="accent1">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'[TRB graphs_sandag.xlsx]Sheet1'!$A$215:$A$219</c:f>
              <c:strCache>
                <c:ptCount val="5"/>
                <c:pt idx="0">
                  <c:v>1 person</c:v>
                </c:pt>
                <c:pt idx="1">
                  <c:v>2 people</c:v>
                </c:pt>
                <c:pt idx="2">
                  <c:v>3 people</c:v>
                </c:pt>
                <c:pt idx="3">
                  <c:v>4 people</c:v>
                </c:pt>
                <c:pt idx="4">
                  <c:v>5 or more people</c:v>
                </c:pt>
              </c:strCache>
            </c:strRef>
          </c:cat>
          <c:val>
            <c:numRef>
              <c:f>'[TRB graphs_sandag.xlsx]Sheet1'!$G$215:$G$219</c:f>
              <c:numCache>
                <c:formatCode>0.0%</c:formatCode>
                <c:ptCount val="5"/>
                <c:pt idx="0">
                  <c:v>0.26012491278026206</c:v>
                </c:pt>
                <c:pt idx="1">
                  <c:v>0.32095162567747132</c:v>
                </c:pt>
                <c:pt idx="2">
                  <c:v>0.16115365864271752</c:v>
                </c:pt>
                <c:pt idx="3">
                  <c:v>0.14177694374845393</c:v>
                </c:pt>
                <c:pt idx="4">
                  <c:v>0.11599285915109511</c:v>
                </c:pt>
              </c:numCache>
            </c:numRef>
          </c:val>
          <c:extLst>
            <c:ext xmlns:c16="http://schemas.microsoft.com/office/drawing/2014/chart" uri="{C3380CC4-5D6E-409C-BE32-E72D297353CC}">
              <c16:uniqueId val="{00000002-14DE-4EDB-9B4A-D8D2EDF92C94}"/>
            </c:ext>
          </c:extLst>
        </c:ser>
        <c:dLbls>
          <c:dLblPos val="outEnd"/>
          <c:showLegendKey val="0"/>
          <c:showVal val="1"/>
          <c:showCatName val="0"/>
          <c:showSerName val="0"/>
          <c:showPercent val="0"/>
          <c:showBubbleSize val="0"/>
        </c:dLbls>
        <c:gapWidth val="219"/>
        <c:overlap val="-27"/>
        <c:axId val="434874792"/>
        <c:axId val="434865280"/>
      </c:barChart>
      <c:catAx>
        <c:axId val="434874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4865280"/>
        <c:crosses val="autoZero"/>
        <c:auto val="1"/>
        <c:lblAlgn val="ctr"/>
        <c:lblOffset val="100"/>
        <c:noMultiLvlLbl val="0"/>
      </c:catAx>
      <c:valAx>
        <c:axId val="43486528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48747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12700" cap="flat" cmpd="sng" algn="ctr">
      <a:solidFill>
        <a:schemeClr val="accent1"/>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Person Age </a:t>
            </a:r>
            <a:r>
              <a:rPr lang="en-US" b="1" baseline="0"/>
              <a:t>by Participation Group (SACOG)</a:t>
            </a:r>
            <a:endParaRPr lang="en-US"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v>rMove APP</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Sheet1!$A$35:$A$38</c:f>
              <c:strCache>
                <c:ptCount val="4"/>
                <c:pt idx="0">
                  <c:v>Under 18</c:v>
                </c:pt>
                <c:pt idx="1">
                  <c:v>18-34</c:v>
                </c:pt>
                <c:pt idx="2">
                  <c:v>35-64</c:v>
                </c:pt>
                <c:pt idx="3">
                  <c:v>65 and over</c:v>
                </c:pt>
              </c:strCache>
            </c:strRef>
          </c:cat>
          <c:val>
            <c:numRef>
              <c:f>Sheet1!$B$35:$B$38</c:f>
              <c:numCache>
                <c:formatCode>0%</c:formatCode>
                <c:ptCount val="4"/>
                <c:pt idx="0">
                  <c:v>0.28999999999999998</c:v>
                </c:pt>
                <c:pt idx="1">
                  <c:v>0.21</c:v>
                </c:pt>
                <c:pt idx="2">
                  <c:v>0.41</c:v>
                </c:pt>
                <c:pt idx="3">
                  <c:v>0.08</c:v>
                </c:pt>
              </c:numCache>
            </c:numRef>
          </c:val>
          <c:extLst>
            <c:ext xmlns:c16="http://schemas.microsoft.com/office/drawing/2014/chart" uri="{C3380CC4-5D6E-409C-BE32-E72D297353CC}">
              <c16:uniqueId val="{00000000-DE45-4D6F-A3D5-19A7D53C008F}"/>
            </c:ext>
          </c:extLst>
        </c:ser>
        <c:ser>
          <c:idx val="1"/>
          <c:order val="1"/>
          <c:tx>
            <c:v>Online Diary</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Sheet1!$A$35:$A$38</c:f>
              <c:strCache>
                <c:ptCount val="4"/>
                <c:pt idx="0">
                  <c:v>Under 18</c:v>
                </c:pt>
                <c:pt idx="1">
                  <c:v>18-34</c:v>
                </c:pt>
                <c:pt idx="2">
                  <c:v>35-64</c:v>
                </c:pt>
                <c:pt idx="3">
                  <c:v>65 and over</c:v>
                </c:pt>
              </c:strCache>
            </c:strRef>
          </c:cat>
          <c:val>
            <c:numRef>
              <c:f>Sheet1!$C$35:$C$38</c:f>
              <c:numCache>
                <c:formatCode>0%</c:formatCode>
                <c:ptCount val="4"/>
                <c:pt idx="0">
                  <c:v>0.15</c:v>
                </c:pt>
                <c:pt idx="1">
                  <c:v>0.17</c:v>
                </c:pt>
                <c:pt idx="2">
                  <c:v>0.37</c:v>
                </c:pt>
                <c:pt idx="3">
                  <c:v>0.31</c:v>
                </c:pt>
              </c:numCache>
            </c:numRef>
          </c:val>
          <c:extLst>
            <c:ext xmlns:c16="http://schemas.microsoft.com/office/drawing/2014/chart" uri="{C3380CC4-5D6E-409C-BE32-E72D297353CC}">
              <c16:uniqueId val="{00000001-DE45-4D6F-A3D5-19A7D53C008F}"/>
            </c:ext>
          </c:extLst>
        </c:ser>
        <c:ser>
          <c:idx val="2"/>
          <c:order val="2"/>
          <c:tx>
            <c:v>Combined</c:v>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Sheet1!$A$35:$A$38</c:f>
              <c:strCache>
                <c:ptCount val="4"/>
                <c:pt idx="0">
                  <c:v>Under 18</c:v>
                </c:pt>
                <c:pt idx="1">
                  <c:v>18-34</c:v>
                </c:pt>
                <c:pt idx="2">
                  <c:v>35-64</c:v>
                </c:pt>
                <c:pt idx="3">
                  <c:v>65 and over</c:v>
                </c:pt>
              </c:strCache>
            </c:strRef>
          </c:cat>
          <c:val>
            <c:numRef>
              <c:f>Sheet1!$D$35:$D$38</c:f>
              <c:numCache>
                <c:formatCode>0%</c:formatCode>
                <c:ptCount val="4"/>
                <c:pt idx="0">
                  <c:v>0.25</c:v>
                </c:pt>
                <c:pt idx="1">
                  <c:v>0.2</c:v>
                </c:pt>
                <c:pt idx="2">
                  <c:v>0.4</c:v>
                </c:pt>
                <c:pt idx="3">
                  <c:v>0.15</c:v>
                </c:pt>
              </c:numCache>
            </c:numRef>
          </c:val>
          <c:extLst>
            <c:ext xmlns:c16="http://schemas.microsoft.com/office/drawing/2014/chart" uri="{C3380CC4-5D6E-409C-BE32-E72D297353CC}">
              <c16:uniqueId val="{00000002-DE45-4D6F-A3D5-19A7D53C008F}"/>
            </c:ext>
          </c:extLst>
        </c:ser>
        <c:dLbls>
          <c:dLblPos val="outEnd"/>
          <c:showLegendKey val="0"/>
          <c:showVal val="1"/>
          <c:showCatName val="0"/>
          <c:showSerName val="0"/>
          <c:showPercent val="0"/>
          <c:showBubbleSize val="0"/>
        </c:dLbls>
        <c:gapWidth val="219"/>
        <c:overlap val="-27"/>
        <c:axId val="672983000"/>
        <c:axId val="672983984"/>
      </c:barChart>
      <c:catAx>
        <c:axId val="672983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2983984"/>
        <c:crosses val="autoZero"/>
        <c:auto val="1"/>
        <c:lblAlgn val="ctr"/>
        <c:lblOffset val="100"/>
        <c:noMultiLvlLbl val="0"/>
      </c:catAx>
      <c:valAx>
        <c:axId val="6729839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2983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12700" cap="flat" cmpd="sng" algn="ctr">
      <a:solidFill>
        <a:schemeClr val="accent1"/>
      </a:solid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Person Age by Participation Group (SANDAG)</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7979945128501219E-2"/>
          <c:y val="0.11841728783625788"/>
          <c:w val="0.8908029130137618"/>
          <c:h val="0.75280642517264285"/>
        </c:manualLayout>
      </c:layout>
      <c:barChart>
        <c:barDir val="col"/>
        <c:grouping val="clustered"/>
        <c:varyColors val="0"/>
        <c:ser>
          <c:idx val="0"/>
          <c:order val="0"/>
          <c:tx>
            <c:strRef>
              <c:f>'[TRB graphs.xlsx]Sheet1'!$O$34</c:f>
              <c:strCache>
                <c:ptCount val="1"/>
                <c:pt idx="0">
                  <c:v>rMove App</c:v>
                </c:pt>
              </c:strCache>
            </c:strRef>
          </c:tx>
          <c:spPr>
            <a:solidFill>
              <a:schemeClr val="accent6">
                <a:tint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'[TRB graphs.xlsx]Sheet1'!$N$35:$N$38</c:f>
              <c:strCache>
                <c:ptCount val="4"/>
                <c:pt idx="0">
                  <c:v>Under 18</c:v>
                </c:pt>
                <c:pt idx="1">
                  <c:v>18-34</c:v>
                </c:pt>
                <c:pt idx="2">
                  <c:v>35-64</c:v>
                </c:pt>
                <c:pt idx="3">
                  <c:v>65 and over</c:v>
                </c:pt>
              </c:strCache>
            </c:strRef>
          </c:cat>
          <c:val>
            <c:numRef>
              <c:f>'[TRB graphs.xlsx]Sheet1'!$O$35:$O$38</c:f>
              <c:numCache>
                <c:formatCode>0%</c:formatCode>
                <c:ptCount val="4"/>
                <c:pt idx="0">
                  <c:v>0.27701567131046784</c:v>
                </c:pt>
                <c:pt idx="1">
                  <c:v>0.25763325189289332</c:v>
                </c:pt>
                <c:pt idx="2">
                  <c:v>0.40716829966395257</c:v>
                </c:pt>
                <c:pt idx="3">
                  <c:v>5.8182777132686318E-2</c:v>
                </c:pt>
              </c:numCache>
            </c:numRef>
          </c:val>
          <c:extLst>
            <c:ext xmlns:c16="http://schemas.microsoft.com/office/drawing/2014/chart" uri="{C3380CC4-5D6E-409C-BE32-E72D297353CC}">
              <c16:uniqueId val="{00000000-579B-4F4D-BD48-9466097713B9}"/>
            </c:ext>
          </c:extLst>
        </c:ser>
        <c:ser>
          <c:idx val="1"/>
          <c:order val="1"/>
          <c:tx>
            <c:strRef>
              <c:f>'[TRB graphs.xlsx]Sheet1'!$P$34</c:f>
              <c:strCache>
                <c:ptCount val="1"/>
                <c:pt idx="0">
                  <c:v>Online</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'[TRB graphs.xlsx]Sheet1'!$N$35:$N$38</c:f>
              <c:strCache>
                <c:ptCount val="4"/>
                <c:pt idx="0">
                  <c:v>Under 18</c:v>
                </c:pt>
                <c:pt idx="1">
                  <c:v>18-34</c:v>
                </c:pt>
                <c:pt idx="2">
                  <c:v>35-64</c:v>
                </c:pt>
                <c:pt idx="3">
                  <c:v>65 and over</c:v>
                </c:pt>
              </c:strCache>
            </c:strRef>
          </c:cat>
          <c:val>
            <c:numRef>
              <c:f>'[TRB graphs.xlsx]Sheet1'!$P$35:$P$38</c:f>
              <c:numCache>
                <c:formatCode>0%</c:formatCode>
                <c:ptCount val="4"/>
                <c:pt idx="0">
                  <c:v>0.15249490574692134</c:v>
                </c:pt>
                <c:pt idx="1">
                  <c:v>0.17374779211258284</c:v>
                </c:pt>
                <c:pt idx="2">
                  <c:v>0.41069094244386545</c:v>
                </c:pt>
                <c:pt idx="3">
                  <c:v>0.26306635969663039</c:v>
                </c:pt>
              </c:numCache>
            </c:numRef>
          </c:val>
          <c:extLst>
            <c:ext xmlns:c16="http://schemas.microsoft.com/office/drawing/2014/chart" uri="{C3380CC4-5D6E-409C-BE32-E72D297353CC}">
              <c16:uniqueId val="{00000001-579B-4F4D-BD48-9466097713B9}"/>
            </c:ext>
          </c:extLst>
        </c:ser>
        <c:ser>
          <c:idx val="2"/>
          <c:order val="2"/>
          <c:tx>
            <c:strRef>
              <c:f>'[TRB graphs.xlsx]Sheet1'!$Q$34</c:f>
              <c:strCache>
                <c:ptCount val="1"/>
                <c:pt idx="0">
                  <c:v>Combined</c:v>
                </c:pt>
              </c:strCache>
            </c:strRef>
          </c:tx>
          <c:spPr>
            <a:solidFill>
              <a:schemeClr val="accent6">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'[TRB graphs.xlsx]Sheet1'!$N$35:$N$38</c:f>
              <c:strCache>
                <c:ptCount val="4"/>
                <c:pt idx="0">
                  <c:v>Under 18</c:v>
                </c:pt>
                <c:pt idx="1">
                  <c:v>18-34</c:v>
                </c:pt>
                <c:pt idx="2">
                  <c:v>35-64</c:v>
                </c:pt>
                <c:pt idx="3">
                  <c:v>65 and over</c:v>
                </c:pt>
              </c:strCache>
            </c:strRef>
          </c:cat>
          <c:val>
            <c:numRef>
              <c:f>'[TRB graphs.xlsx]Sheet1'!$Q$35:$Q$38</c:f>
              <c:numCache>
                <c:formatCode>0%</c:formatCode>
                <c:ptCount val="4"/>
                <c:pt idx="0">
                  <c:v>0.22899429969433124</c:v>
                </c:pt>
                <c:pt idx="1">
                  <c:v>0.22557650096740145</c:v>
                </c:pt>
                <c:pt idx="2">
                  <c:v>0.41126076707072795</c:v>
                </c:pt>
                <c:pt idx="3">
                  <c:v>0.13416843226753938</c:v>
                </c:pt>
              </c:numCache>
            </c:numRef>
          </c:val>
          <c:extLst>
            <c:ext xmlns:c16="http://schemas.microsoft.com/office/drawing/2014/chart" uri="{C3380CC4-5D6E-409C-BE32-E72D297353CC}">
              <c16:uniqueId val="{00000002-579B-4F4D-BD48-9466097713B9}"/>
            </c:ext>
          </c:extLst>
        </c:ser>
        <c:dLbls>
          <c:showLegendKey val="0"/>
          <c:showVal val="0"/>
          <c:showCatName val="0"/>
          <c:showSerName val="0"/>
          <c:showPercent val="0"/>
          <c:showBubbleSize val="0"/>
        </c:dLbls>
        <c:gapWidth val="219"/>
        <c:overlap val="-27"/>
        <c:axId val="408899488"/>
        <c:axId val="410832256"/>
      </c:barChart>
      <c:catAx>
        <c:axId val="408899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0832256"/>
        <c:crosses val="autoZero"/>
        <c:auto val="1"/>
        <c:lblAlgn val="ctr"/>
        <c:lblOffset val="100"/>
        <c:noMultiLvlLbl val="0"/>
      </c:catAx>
      <c:valAx>
        <c:axId val="4108322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8899488"/>
        <c:crosses val="autoZero"/>
        <c:crossBetween val="between"/>
        <c:majorUnit val="5.000000000000001E-2"/>
      </c:valAx>
      <c:spPr>
        <a:noFill/>
        <a:ln>
          <a:noFill/>
        </a:ln>
        <a:effectLst/>
      </c:spPr>
    </c:plotArea>
    <c:legend>
      <c:legendPos val="b"/>
      <c:layout>
        <c:manualLayout>
          <c:xMode val="edge"/>
          <c:yMode val="edge"/>
          <c:x val="0.26599347994475731"/>
          <c:y val="0.90992136510959054"/>
          <c:w val="0.44767141511891168"/>
          <c:h val="6.3291572877419641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solidFill>
        <a:schemeClr val="accent6"/>
      </a:solid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sz="1400" b="1" i="0" baseline="0">
                <a:effectLst/>
              </a:rPr>
              <a:t>Mode Share of Linked Perosn Trips (SACOG)</a:t>
            </a:r>
            <a:endParaRPr lang="en-US" sz="1400" b="1" baseline="0">
              <a:effectLst/>
            </a:endParaRPr>
          </a:p>
          <a:p>
            <a:pPr>
              <a:defRPr b="1"/>
            </a:pPr>
            <a:r>
              <a:rPr lang="en-US" sz="1400" b="1" i="0" baseline="0">
                <a:effectLst/>
              </a:rPr>
              <a:t>(Total Person Trips =  8,322,944)</a:t>
            </a:r>
            <a:endParaRPr lang="en-US" sz="1400" b="1" baseline="0">
              <a:effectLst/>
            </a:endParaRPr>
          </a:p>
        </c:rich>
      </c:tx>
      <c:layout>
        <c:manualLayout>
          <c:xMode val="edge"/>
          <c:yMode val="edge"/>
          <c:x val="0.15908333333333333"/>
          <c:y val="0"/>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A50-449A-9EEB-DB3EBC874AE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A50-449A-9EEB-DB3EBC874AE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A50-449A-9EEB-DB3EBC874AE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A50-449A-9EEB-DB3EBC874AE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9A50-449A-9EEB-DB3EBC874AE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9A50-449A-9EEB-DB3EBC874AED}"/>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9A50-449A-9EEB-DB3EBC874AED}"/>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9A50-449A-9EEB-DB3EBC874AED}"/>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9A50-449A-9EEB-DB3EBC874AED}"/>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9A50-449A-9EEB-DB3EBC874AED}"/>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'[TRB graphs_sandag.xlsx]Sheet1'!$A$71:$A$80</c:f>
              <c:strCache>
                <c:ptCount val="10"/>
                <c:pt idx="0">
                  <c:v>Auto SOV</c:v>
                </c:pt>
                <c:pt idx="1">
                  <c:v>Auto 2 Person</c:v>
                </c:pt>
                <c:pt idx="2">
                  <c:v>Auto 3+ Person</c:v>
                </c:pt>
                <c:pt idx="3">
                  <c:v>Walk </c:v>
                </c:pt>
                <c:pt idx="4">
                  <c:v>Bike</c:v>
                </c:pt>
                <c:pt idx="5">
                  <c:v>Taxi</c:v>
                </c:pt>
                <c:pt idx="6">
                  <c:v>TNC</c:v>
                </c:pt>
                <c:pt idx="7">
                  <c:v>Transit</c:v>
                </c:pt>
                <c:pt idx="8">
                  <c:v>School Bus</c:v>
                </c:pt>
                <c:pt idx="9">
                  <c:v>Other</c:v>
                </c:pt>
              </c:strCache>
            </c:strRef>
          </c:cat>
          <c:val>
            <c:numRef>
              <c:f>'[TRB graphs_sandag.xlsx]Sheet1'!$B$71:$B$80</c:f>
              <c:numCache>
                <c:formatCode>0.0%</c:formatCode>
                <c:ptCount val="10"/>
                <c:pt idx="0">
                  <c:v>0.42292069030999452</c:v>
                </c:pt>
                <c:pt idx="1">
                  <c:v>0.22225499935822349</c:v>
                </c:pt>
                <c:pt idx="2">
                  <c:v>0.20282431033178186</c:v>
                </c:pt>
                <c:pt idx="3">
                  <c:v>9.7000000000000003E-2</c:v>
                </c:pt>
                <c:pt idx="4">
                  <c:v>2.1999999999999999E-2</c:v>
                </c:pt>
                <c:pt idx="5">
                  <c:v>0</c:v>
                </c:pt>
                <c:pt idx="6">
                  <c:v>2E-3</c:v>
                </c:pt>
                <c:pt idx="7">
                  <c:v>1.2E-2</c:v>
                </c:pt>
                <c:pt idx="8">
                  <c:v>0.03</c:v>
                </c:pt>
                <c:pt idx="9">
                  <c:v>1.4999999999999999E-2</c:v>
                </c:pt>
              </c:numCache>
            </c:numRef>
          </c:val>
          <c:extLst>
            <c:ext xmlns:c16="http://schemas.microsoft.com/office/drawing/2014/chart" uri="{C3380CC4-5D6E-409C-BE32-E72D297353CC}">
              <c16:uniqueId val="{00000014-9A50-449A-9EEB-DB3EBC874AED}"/>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accent1"/>
      </a:solid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Mode Share of Linked Person Trips (SANDAG)</a:t>
            </a:r>
          </a:p>
          <a:p>
            <a:pPr>
              <a:defRPr b="1"/>
            </a:pPr>
            <a:r>
              <a:rPr lang="en-US" b="1" dirty="0"/>
              <a:t>(Total Person Trips: 12,722,462)  </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550-4B8C-BB7D-53C48C6DCC0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550-4B8C-BB7D-53C48C6DCC0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550-4B8C-BB7D-53C48C6DCC0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550-4B8C-BB7D-53C48C6DCC0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1550-4B8C-BB7D-53C48C6DCC0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1550-4B8C-BB7D-53C48C6DCC06}"/>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1550-4B8C-BB7D-53C48C6DCC06}"/>
              </c:ext>
            </c:extLst>
          </c:dPt>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Sheet1!$O$71:$O$76</c:f>
              <c:strCache>
                <c:ptCount val="6"/>
                <c:pt idx="0">
                  <c:v>Auto SOV</c:v>
                </c:pt>
                <c:pt idx="1">
                  <c:v>Auto 2 Person</c:v>
                </c:pt>
                <c:pt idx="2">
                  <c:v>Auto 3+ Person</c:v>
                </c:pt>
                <c:pt idx="3">
                  <c:v>Walk</c:v>
                </c:pt>
                <c:pt idx="4">
                  <c:v>Bike/Moped</c:v>
                </c:pt>
                <c:pt idx="5">
                  <c:v>Transit</c:v>
                </c:pt>
              </c:strCache>
            </c:strRef>
          </c:cat>
          <c:val>
            <c:numRef>
              <c:f>(Sheet1!$Q$71:$Q$76,Sheet1!$Q$80)</c:f>
              <c:numCache>
                <c:formatCode>0.0%</c:formatCode>
                <c:ptCount val="7"/>
                <c:pt idx="0">
                  <c:v>0.4733744930816064</c:v>
                </c:pt>
                <c:pt idx="1">
                  <c:v>0.23859917993859994</c:v>
                </c:pt>
                <c:pt idx="2">
                  <c:v>0.18562405609857588</c:v>
                </c:pt>
                <c:pt idx="3">
                  <c:v>7.0946252384169045E-2</c:v>
                </c:pt>
                <c:pt idx="4">
                  <c:v>6.4603847903023804E-3</c:v>
                </c:pt>
                <c:pt idx="5">
                  <c:v>1.5869334095869179E-2</c:v>
                </c:pt>
                <c:pt idx="6">
                  <c:v>9.1262996108772022E-3</c:v>
                </c:pt>
              </c:numCache>
            </c:numRef>
          </c:val>
          <c:extLst>
            <c:ext xmlns:c16="http://schemas.microsoft.com/office/drawing/2014/chart" uri="{C3380CC4-5D6E-409C-BE32-E72D297353CC}">
              <c16:uniqueId val="{0000000E-1550-4B8C-BB7D-53C48C6DCC06}"/>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accent6"/>
      </a:solidFill>
      <a:round/>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Distribution</a:t>
            </a:r>
            <a:r>
              <a:rPr lang="en-US" b="1" baseline="0" dirty="0"/>
              <a:t> of Household Vehicles by Participation Group (SACOG)</a:t>
            </a:r>
            <a:endParaRPr lang="en-US" b="1" dirty="0"/>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v>rMove APP</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Sheet1!$A$70:$A$73</c:f>
              <c:strCache>
                <c:ptCount val="4"/>
                <c:pt idx="0">
                  <c:v>0</c:v>
                </c:pt>
                <c:pt idx="1">
                  <c:v>1</c:v>
                </c:pt>
                <c:pt idx="2">
                  <c:v>2</c:v>
                </c:pt>
                <c:pt idx="3">
                  <c:v>3+</c:v>
                </c:pt>
              </c:strCache>
            </c:strRef>
          </c:cat>
          <c:val>
            <c:numRef>
              <c:f>Sheet1!$B$70:$B$73</c:f>
              <c:numCache>
                <c:formatCode>0%</c:formatCode>
                <c:ptCount val="4"/>
                <c:pt idx="0">
                  <c:v>0.05</c:v>
                </c:pt>
                <c:pt idx="1">
                  <c:v>0.3</c:v>
                </c:pt>
                <c:pt idx="2">
                  <c:v>0.4</c:v>
                </c:pt>
                <c:pt idx="3">
                  <c:v>0.25</c:v>
                </c:pt>
              </c:numCache>
            </c:numRef>
          </c:val>
          <c:extLst>
            <c:ext xmlns:c16="http://schemas.microsoft.com/office/drawing/2014/chart" uri="{C3380CC4-5D6E-409C-BE32-E72D297353CC}">
              <c16:uniqueId val="{00000000-5B2A-44B0-9A37-CA8C622A64B6}"/>
            </c:ext>
          </c:extLst>
        </c:ser>
        <c:ser>
          <c:idx val="1"/>
          <c:order val="1"/>
          <c:tx>
            <c:v>Online Diary</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Sheet1!$A$70:$A$73</c:f>
              <c:strCache>
                <c:ptCount val="4"/>
                <c:pt idx="0">
                  <c:v>0</c:v>
                </c:pt>
                <c:pt idx="1">
                  <c:v>1</c:v>
                </c:pt>
                <c:pt idx="2">
                  <c:v>2</c:v>
                </c:pt>
                <c:pt idx="3">
                  <c:v>3+</c:v>
                </c:pt>
              </c:strCache>
            </c:strRef>
          </c:cat>
          <c:val>
            <c:numRef>
              <c:f>Sheet1!$C$70:$C$73</c:f>
              <c:numCache>
                <c:formatCode>0%</c:formatCode>
                <c:ptCount val="4"/>
                <c:pt idx="0">
                  <c:v>0.11</c:v>
                </c:pt>
                <c:pt idx="1">
                  <c:v>0.35</c:v>
                </c:pt>
                <c:pt idx="2">
                  <c:v>0.35</c:v>
                </c:pt>
                <c:pt idx="3">
                  <c:v>0.19</c:v>
                </c:pt>
              </c:numCache>
            </c:numRef>
          </c:val>
          <c:extLst>
            <c:ext xmlns:c16="http://schemas.microsoft.com/office/drawing/2014/chart" uri="{C3380CC4-5D6E-409C-BE32-E72D297353CC}">
              <c16:uniqueId val="{00000001-5B2A-44B0-9A37-CA8C622A64B6}"/>
            </c:ext>
          </c:extLst>
        </c:ser>
        <c:ser>
          <c:idx val="2"/>
          <c:order val="2"/>
          <c:tx>
            <c:v>Combined</c:v>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Sheet1!$A$70:$A$73</c:f>
              <c:strCache>
                <c:ptCount val="4"/>
                <c:pt idx="0">
                  <c:v>0</c:v>
                </c:pt>
                <c:pt idx="1">
                  <c:v>1</c:v>
                </c:pt>
                <c:pt idx="2">
                  <c:v>2</c:v>
                </c:pt>
                <c:pt idx="3">
                  <c:v>3+</c:v>
                </c:pt>
              </c:strCache>
            </c:strRef>
          </c:cat>
          <c:val>
            <c:numRef>
              <c:f>Sheet1!$D$70:$D$73</c:f>
              <c:numCache>
                <c:formatCode>0%</c:formatCode>
                <c:ptCount val="4"/>
                <c:pt idx="0">
                  <c:v>7.0000000000000007E-2</c:v>
                </c:pt>
                <c:pt idx="1">
                  <c:v>0.32</c:v>
                </c:pt>
                <c:pt idx="2">
                  <c:v>0.39</c:v>
                </c:pt>
                <c:pt idx="3">
                  <c:v>0.23</c:v>
                </c:pt>
              </c:numCache>
            </c:numRef>
          </c:val>
          <c:extLst>
            <c:ext xmlns:c16="http://schemas.microsoft.com/office/drawing/2014/chart" uri="{C3380CC4-5D6E-409C-BE32-E72D297353CC}">
              <c16:uniqueId val="{00000002-5B2A-44B0-9A37-CA8C622A64B6}"/>
            </c:ext>
          </c:extLst>
        </c:ser>
        <c:dLbls>
          <c:dLblPos val="outEnd"/>
          <c:showLegendKey val="0"/>
          <c:showVal val="1"/>
          <c:showCatName val="0"/>
          <c:showSerName val="0"/>
          <c:showPercent val="0"/>
          <c:showBubbleSize val="0"/>
        </c:dLbls>
        <c:gapWidth val="219"/>
        <c:overlap val="-27"/>
        <c:axId val="443316848"/>
        <c:axId val="443321440"/>
      </c:barChart>
      <c:catAx>
        <c:axId val="44331684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 of Household</a:t>
                </a:r>
                <a:r>
                  <a:rPr lang="en-US" baseline="0"/>
                  <a:t> Vehicles</a:t>
                </a:r>
                <a:endParaRPr 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3321440"/>
        <c:crosses val="autoZero"/>
        <c:auto val="1"/>
        <c:lblAlgn val="ctr"/>
        <c:lblOffset val="100"/>
        <c:noMultiLvlLbl val="0"/>
      </c:catAx>
      <c:valAx>
        <c:axId val="4433214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Percent</a:t>
                </a:r>
                <a:r>
                  <a:rPr lang="en-US" baseline="0"/>
                  <a:t> Households</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33168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12700" cap="flat" cmpd="sng" algn="ctr">
      <a:solidFill>
        <a:schemeClr val="accent1"/>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withinLinearReversed" id="26">
  <a:schemeClr val="accent6"/>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Reversed" id="26">
  <a:schemeClr val="accent6"/>
</cs:colorStyle>
</file>

<file path=ppt/charts/colors3.xml><?xml version="1.0" encoding="utf-8"?>
<cs:colorStyle xmlns:cs="http://schemas.microsoft.com/office/drawing/2012/chartStyle" xmlns:a="http://schemas.openxmlformats.org/drawingml/2006/main" meth="withinLinearReversed" id="26">
  <a:schemeClr val="accent6"/>
</cs:colorStyle>
</file>

<file path=ppt/charts/colors4.xml><?xml version="1.0" encoding="utf-8"?>
<cs:colorStyle xmlns:cs="http://schemas.microsoft.com/office/drawing/2012/chartStyle" xmlns:a="http://schemas.openxmlformats.org/drawingml/2006/main" meth="withinLinearReversed" id="21">
  <a:schemeClr val="accent1"/>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withinLinearReversed" id="26">
  <a:schemeClr val="accent6"/>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4F50259-AC31-4CDB-B374-8570DBC0E450}" type="datetimeFigureOut">
              <a:rPr lang="en-US" smtClean="0"/>
              <a:t>5/30/2019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ADD78F5-964D-4F48-807E-80CCEB8DED8C}" type="slidenum">
              <a:rPr lang="en-US" smtClean="0"/>
              <a:t>‹#›</a:t>
            </a:fld>
            <a:endParaRPr lang="en-US"/>
          </a:p>
        </p:txBody>
      </p:sp>
    </p:spTree>
    <p:extLst>
      <p:ext uri="{BB962C8B-B14F-4D97-AF65-F5344CB8AC3E}">
        <p14:creationId xmlns:p14="http://schemas.microsoft.com/office/powerpoint/2010/main" val="643804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RSG conducted a household travel survey for SANDAG in Fall, 2017 and SACOG in Spring, 2018 with the same survey instruments. These surveys included more information than national household travel survey by introducing </a:t>
            </a:r>
            <a:r>
              <a:rPr lang="en-US" dirty="0" err="1"/>
              <a:t>rMove</a:t>
            </a:r>
            <a:r>
              <a:rPr lang="en-US" dirty="0"/>
              <a:t>, a smartphone app. The motivation of this comparison is to know if there are substantial differences in travel between the two regions and if the differences can be attribute to demographics. </a:t>
            </a:r>
          </a:p>
        </p:txBody>
      </p:sp>
      <p:sp>
        <p:nvSpPr>
          <p:cNvPr id="4" name="Slide Number Placeholder 3"/>
          <p:cNvSpPr>
            <a:spLocks noGrp="1"/>
          </p:cNvSpPr>
          <p:nvPr>
            <p:ph type="sldNum" sz="quarter" idx="10"/>
          </p:nvPr>
        </p:nvSpPr>
        <p:spPr/>
        <p:txBody>
          <a:bodyPr/>
          <a:lstStyle/>
          <a:p>
            <a:fld id="{7ADD78F5-964D-4F48-807E-80CCEB8DED8C}" type="slidenum">
              <a:rPr lang="en-US" smtClean="0"/>
              <a:t>1</a:t>
            </a:fld>
            <a:endParaRPr lang="en-US"/>
          </a:p>
        </p:txBody>
      </p:sp>
    </p:spTree>
    <p:extLst>
      <p:ext uri="{BB962C8B-B14F-4D97-AF65-F5344CB8AC3E}">
        <p14:creationId xmlns:p14="http://schemas.microsoft.com/office/powerpoint/2010/main" val="151951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DD78F5-964D-4F48-807E-80CCEB8DED8C}" type="slidenum">
              <a:rPr lang="en-US" smtClean="0"/>
              <a:t>10</a:t>
            </a:fld>
            <a:endParaRPr lang="en-US"/>
          </a:p>
        </p:txBody>
      </p:sp>
    </p:spTree>
    <p:extLst>
      <p:ext uri="{BB962C8B-B14F-4D97-AF65-F5344CB8AC3E}">
        <p14:creationId xmlns:p14="http://schemas.microsoft.com/office/powerpoint/2010/main" val="42805161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DD78F5-964D-4F48-807E-80CCEB8DED8C}" type="slidenum">
              <a:rPr lang="en-US" smtClean="0"/>
              <a:t>12</a:t>
            </a:fld>
            <a:endParaRPr lang="en-US"/>
          </a:p>
        </p:txBody>
      </p:sp>
    </p:spTree>
    <p:extLst>
      <p:ext uri="{BB962C8B-B14F-4D97-AF65-F5344CB8AC3E}">
        <p14:creationId xmlns:p14="http://schemas.microsoft.com/office/powerpoint/2010/main" val="3796475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Spatially, SACOG’s planning region covers 6 counties with about 2.4 million population  in northern-central of California, while SANDAG is responsible for San Diego county on the south of the state, with about 3.2 million population.</a:t>
            </a:r>
          </a:p>
        </p:txBody>
      </p:sp>
      <p:sp>
        <p:nvSpPr>
          <p:cNvPr id="4" name="Slide Number Placeholder 3"/>
          <p:cNvSpPr>
            <a:spLocks noGrp="1"/>
          </p:cNvSpPr>
          <p:nvPr>
            <p:ph type="sldNum" sz="quarter" idx="10"/>
          </p:nvPr>
        </p:nvSpPr>
        <p:spPr/>
        <p:txBody>
          <a:bodyPr/>
          <a:lstStyle/>
          <a:p>
            <a:fld id="{7ADD78F5-964D-4F48-807E-80CCEB8DED8C}" type="slidenum">
              <a:rPr lang="en-US" smtClean="0"/>
              <a:t>2</a:t>
            </a:fld>
            <a:endParaRPr lang="en-US"/>
          </a:p>
        </p:txBody>
      </p:sp>
    </p:spTree>
    <p:extLst>
      <p:ext uri="{BB962C8B-B14F-4D97-AF65-F5344CB8AC3E}">
        <p14:creationId xmlns:p14="http://schemas.microsoft.com/office/powerpoint/2010/main" val="278963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two MPOs have different sample segments and sampling rate. To SACOG, rural population is a big concern while to SANDAG, Hispanic population is a concern. </a:t>
            </a:r>
          </a:p>
          <a:p>
            <a:r>
              <a:rPr lang="en-US" dirty="0"/>
              <a:t>Both MPOs did a pilot study to estimate the sampling and response rate.</a:t>
            </a:r>
          </a:p>
          <a:p>
            <a:endParaRPr lang="en-US" dirty="0"/>
          </a:p>
          <a:p>
            <a:pPr defTabSz="931774">
              <a:defRPr/>
            </a:pPr>
            <a:r>
              <a:rPr lang="en-US" dirty="0"/>
              <a:t>SANDAG oversample: Transportation oversample includes bicycle commuters (4x), walk or bike commuters (4x),transit commuters (4x),zero-vehicle households (4x); Hispanic oversample includes Hispanic ethnicity HHs (2.5x), Spanish-speaking HHs (2.5x), and low-income HHs (2.5x); Other oversample includes activity duty military (2x), college students (2x), young non-family HHs (2x);</a:t>
            </a:r>
          </a:p>
          <a:p>
            <a:endParaRPr lang="en-US" dirty="0"/>
          </a:p>
          <a:p>
            <a:endParaRPr lang="en-US" dirty="0"/>
          </a:p>
        </p:txBody>
      </p:sp>
      <p:sp>
        <p:nvSpPr>
          <p:cNvPr id="4" name="Slide Number Placeholder 3"/>
          <p:cNvSpPr>
            <a:spLocks noGrp="1"/>
          </p:cNvSpPr>
          <p:nvPr>
            <p:ph type="sldNum" sz="quarter" idx="10"/>
          </p:nvPr>
        </p:nvSpPr>
        <p:spPr/>
        <p:txBody>
          <a:bodyPr/>
          <a:lstStyle/>
          <a:p>
            <a:fld id="{7ADD78F5-964D-4F48-807E-80CCEB8DED8C}" type="slidenum">
              <a:rPr lang="en-US" smtClean="0"/>
              <a:t>3</a:t>
            </a:fld>
            <a:endParaRPr lang="en-US"/>
          </a:p>
        </p:txBody>
      </p:sp>
    </p:spTree>
    <p:extLst>
      <p:ext uri="{BB962C8B-B14F-4D97-AF65-F5344CB8AC3E}">
        <p14:creationId xmlns:p14="http://schemas.microsoft.com/office/powerpoint/2010/main" val="3001528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Overall, SACOG had a little higher response rate. Response rates various by sample segments. To get more accurate</a:t>
            </a:r>
            <a:r>
              <a:rPr lang="en-US" baseline="0" dirty="0"/>
              <a:t> response rate and sample targets, pilot study is needed. SACOG’s response rate in final survey is very close to the one in pilot study. </a:t>
            </a:r>
            <a:endParaRPr lang="en-US" dirty="0"/>
          </a:p>
        </p:txBody>
      </p:sp>
      <p:sp>
        <p:nvSpPr>
          <p:cNvPr id="4" name="Slide Number Placeholder 3"/>
          <p:cNvSpPr>
            <a:spLocks noGrp="1"/>
          </p:cNvSpPr>
          <p:nvPr>
            <p:ph type="sldNum" sz="quarter" idx="5"/>
          </p:nvPr>
        </p:nvSpPr>
        <p:spPr/>
        <p:txBody>
          <a:bodyPr/>
          <a:lstStyle/>
          <a:p>
            <a:fld id="{7ADD78F5-964D-4F48-807E-80CCEB8DED8C}" type="slidenum">
              <a:rPr lang="en-US" smtClean="0"/>
              <a:t>4</a:t>
            </a:fld>
            <a:endParaRPr lang="en-US"/>
          </a:p>
        </p:txBody>
      </p:sp>
    </p:spTree>
    <p:extLst>
      <p:ext uri="{BB962C8B-B14F-4D97-AF65-F5344CB8AC3E}">
        <p14:creationId xmlns:p14="http://schemas.microsoft.com/office/powerpoint/2010/main" val="3761624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dirty="0">
                <a:solidFill>
                  <a:srgbClr val="FF0000"/>
                </a:solidFill>
              </a:rPr>
              <a:t>sampled or responded (surveyed) </a:t>
            </a:r>
            <a:r>
              <a:rPr lang="en-US" dirty="0"/>
              <a:t>??? household size distribution in the two MPOs are substantially different.</a:t>
            </a:r>
          </a:p>
        </p:txBody>
      </p:sp>
      <p:sp>
        <p:nvSpPr>
          <p:cNvPr id="4" name="Slide Number Placeholder 3"/>
          <p:cNvSpPr>
            <a:spLocks noGrp="1"/>
          </p:cNvSpPr>
          <p:nvPr>
            <p:ph type="sldNum" sz="quarter" idx="5"/>
          </p:nvPr>
        </p:nvSpPr>
        <p:spPr/>
        <p:txBody>
          <a:bodyPr/>
          <a:lstStyle/>
          <a:p>
            <a:fld id="{7ADD78F5-964D-4F48-807E-80CCEB8DED8C}" type="slidenum">
              <a:rPr lang="en-US" smtClean="0"/>
              <a:t>5</a:t>
            </a:fld>
            <a:endParaRPr lang="en-US"/>
          </a:p>
        </p:txBody>
      </p:sp>
    </p:spTree>
    <p:extLst>
      <p:ext uri="{BB962C8B-B14F-4D97-AF65-F5344CB8AC3E}">
        <p14:creationId xmlns:p14="http://schemas.microsoft.com/office/powerpoint/2010/main" val="2338341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both regions, about 40% of all surveyed people are between 35 to 64 years old. </a:t>
            </a:r>
          </a:p>
          <a:p>
            <a:r>
              <a:rPr lang="en-US" dirty="0"/>
              <a:t> </a:t>
            </a:r>
          </a:p>
          <a:p>
            <a:r>
              <a:rPr lang="en-US" dirty="0"/>
              <a:t>Age</a:t>
            </a:r>
            <a:r>
              <a:rPr lang="en-US" baseline="0" dirty="0"/>
              <a:t> d</a:t>
            </a:r>
            <a:r>
              <a:rPr lang="en-US" dirty="0"/>
              <a:t>emographic</a:t>
            </a:r>
            <a:r>
              <a:rPr lang="en-US" baseline="0" dirty="0"/>
              <a:t>s vary by survey methods, </a:t>
            </a:r>
            <a:r>
              <a:rPr lang="en-US" baseline="0" dirty="0" err="1"/>
              <a:t>rMOve</a:t>
            </a:r>
            <a:r>
              <a:rPr lang="en-US" baseline="0" dirty="0"/>
              <a:t> is 7 days survey (Tuesday-Monday), and online is one-day diary (any day from Tuesday-Thursday)</a:t>
            </a:r>
            <a:endParaRPr lang="en-US" dirty="0"/>
          </a:p>
        </p:txBody>
      </p:sp>
      <p:sp>
        <p:nvSpPr>
          <p:cNvPr id="4" name="Slide Number Placeholder 3"/>
          <p:cNvSpPr>
            <a:spLocks noGrp="1"/>
          </p:cNvSpPr>
          <p:nvPr>
            <p:ph type="sldNum" sz="quarter" idx="5"/>
          </p:nvPr>
        </p:nvSpPr>
        <p:spPr/>
        <p:txBody>
          <a:bodyPr/>
          <a:lstStyle/>
          <a:p>
            <a:fld id="{7ADD78F5-964D-4F48-807E-80CCEB8DED8C}" type="slidenum">
              <a:rPr lang="en-US" smtClean="0"/>
              <a:t>6</a:t>
            </a:fld>
            <a:endParaRPr lang="en-US"/>
          </a:p>
        </p:txBody>
      </p:sp>
    </p:spTree>
    <p:extLst>
      <p:ext uri="{BB962C8B-B14F-4D97-AF65-F5344CB8AC3E}">
        <p14:creationId xmlns:p14="http://schemas.microsoft.com/office/powerpoint/2010/main" val="1984834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Survey shows that there were less auto</a:t>
            </a:r>
            <a:r>
              <a:rPr lang="en-US" baseline="0" dirty="0"/>
              <a:t> trips</a:t>
            </a:r>
            <a:r>
              <a:rPr lang="en-US" dirty="0"/>
              <a:t>, but more walk trips in SACOG region. </a:t>
            </a:r>
          </a:p>
          <a:p>
            <a:endParaRPr lang="en-US" dirty="0"/>
          </a:p>
        </p:txBody>
      </p:sp>
      <p:sp>
        <p:nvSpPr>
          <p:cNvPr id="4" name="Slide Number Placeholder 3"/>
          <p:cNvSpPr>
            <a:spLocks noGrp="1"/>
          </p:cNvSpPr>
          <p:nvPr>
            <p:ph type="sldNum" sz="quarter" idx="10"/>
          </p:nvPr>
        </p:nvSpPr>
        <p:spPr/>
        <p:txBody>
          <a:bodyPr/>
          <a:lstStyle/>
          <a:p>
            <a:fld id="{7ADD78F5-964D-4F48-807E-80CCEB8DED8C}" type="slidenum">
              <a:rPr lang="en-US" smtClean="0"/>
              <a:t>7</a:t>
            </a:fld>
            <a:endParaRPr lang="en-US"/>
          </a:p>
        </p:txBody>
      </p:sp>
    </p:spTree>
    <p:extLst>
      <p:ext uri="{BB962C8B-B14F-4D97-AF65-F5344CB8AC3E}">
        <p14:creationId xmlns:p14="http://schemas.microsoft.com/office/powerpoint/2010/main" val="629164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Overall auto ownership distribution among participation group in two regions are very similar. But vary by</a:t>
            </a:r>
            <a:r>
              <a:rPr lang="en-US" baseline="0" dirty="0"/>
              <a:t> survey methods -</a:t>
            </a:r>
            <a:r>
              <a:rPr lang="en-US" dirty="0"/>
              <a:t> smartphone  </a:t>
            </a:r>
            <a:r>
              <a:rPr lang="en-US" dirty="0" err="1"/>
              <a:t>rMove</a:t>
            </a:r>
            <a:r>
              <a:rPr lang="en-US" dirty="0"/>
              <a:t> App or Online Diary. In SANDAG, much more households with 2 vehicles used </a:t>
            </a:r>
            <a:r>
              <a:rPr lang="en-US" dirty="0" err="1"/>
              <a:t>rMove</a:t>
            </a:r>
            <a:r>
              <a:rPr lang="en-US" dirty="0"/>
              <a:t> App to recording the trips.</a:t>
            </a:r>
          </a:p>
        </p:txBody>
      </p:sp>
      <p:sp>
        <p:nvSpPr>
          <p:cNvPr id="4" name="Slide Number Placeholder 3"/>
          <p:cNvSpPr>
            <a:spLocks noGrp="1"/>
          </p:cNvSpPr>
          <p:nvPr>
            <p:ph type="sldNum" sz="quarter" idx="5"/>
          </p:nvPr>
        </p:nvSpPr>
        <p:spPr/>
        <p:txBody>
          <a:bodyPr/>
          <a:lstStyle/>
          <a:p>
            <a:fld id="{7ADD78F5-964D-4F48-807E-80CCEB8DED8C}" type="slidenum">
              <a:rPr lang="en-US" smtClean="0"/>
              <a:t>8</a:t>
            </a:fld>
            <a:endParaRPr lang="en-US"/>
          </a:p>
        </p:txBody>
      </p:sp>
    </p:spTree>
    <p:extLst>
      <p:ext uri="{BB962C8B-B14F-4D97-AF65-F5344CB8AC3E}">
        <p14:creationId xmlns:p14="http://schemas.microsoft.com/office/powerpoint/2010/main" val="3146746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Survey shows that the majority of the vehicles are still using gasoline in both regions. Surprisingly, electric cars are not as many as we expected.  You many notice that there are quite a lot vehicles using Flex fuel but too fewer hybrids in SANDAG region. We think there might be some misunderstanding about Flex Fuel definition</a:t>
            </a:r>
            <a:r>
              <a:rPr lang="en-US" baseline="0" dirty="0"/>
              <a:t> in the survey.</a:t>
            </a:r>
            <a:endParaRPr lang="en-US" dirty="0"/>
          </a:p>
        </p:txBody>
      </p:sp>
      <p:sp>
        <p:nvSpPr>
          <p:cNvPr id="4" name="Slide Number Placeholder 3"/>
          <p:cNvSpPr>
            <a:spLocks noGrp="1"/>
          </p:cNvSpPr>
          <p:nvPr>
            <p:ph type="sldNum" sz="quarter" idx="5"/>
          </p:nvPr>
        </p:nvSpPr>
        <p:spPr/>
        <p:txBody>
          <a:bodyPr/>
          <a:lstStyle/>
          <a:p>
            <a:fld id="{7ADD78F5-964D-4F48-807E-80CCEB8DED8C}" type="slidenum">
              <a:rPr lang="en-US" smtClean="0"/>
              <a:t>9</a:t>
            </a:fld>
            <a:endParaRPr lang="en-US"/>
          </a:p>
        </p:txBody>
      </p:sp>
    </p:spTree>
    <p:extLst>
      <p:ext uri="{BB962C8B-B14F-4D97-AF65-F5344CB8AC3E}">
        <p14:creationId xmlns:p14="http://schemas.microsoft.com/office/powerpoint/2010/main" val="354153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3334B-7F79-48E4-8F8A-CC1EC7C690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6AD311F-E630-4966-8027-6A6777692F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624DFC9-275C-4F21-B6C1-E7D5AF404618}"/>
              </a:ext>
            </a:extLst>
          </p:cNvPr>
          <p:cNvSpPr>
            <a:spLocks noGrp="1"/>
          </p:cNvSpPr>
          <p:nvPr>
            <p:ph type="dt" sz="half" idx="10"/>
          </p:nvPr>
        </p:nvSpPr>
        <p:spPr/>
        <p:txBody>
          <a:bodyPr/>
          <a:lstStyle/>
          <a:p>
            <a:fld id="{C3DF3D9F-7CC7-4C73-9E64-526C24ABA981}" type="datetimeFigureOut">
              <a:rPr lang="en-US" smtClean="0"/>
              <a:t>5/30/2019</a:t>
            </a:fld>
            <a:endParaRPr lang="en-US"/>
          </a:p>
        </p:txBody>
      </p:sp>
      <p:sp>
        <p:nvSpPr>
          <p:cNvPr id="5" name="Footer Placeholder 4">
            <a:extLst>
              <a:ext uri="{FF2B5EF4-FFF2-40B4-BE49-F238E27FC236}">
                <a16:creationId xmlns:a16="http://schemas.microsoft.com/office/drawing/2014/main" id="{BB9E16B4-5FC0-40E0-88F0-5BE244AC83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FA7B48-FD52-49BC-ABEF-09528A4AA8F6}"/>
              </a:ext>
            </a:extLst>
          </p:cNvPr>
          <p:cNvSpPr>
            <a:spLocks noGrp="1"/>
          </p:cNvSpPr>
          <p:nvPr>
            <p:ph type="sldNum" sz="quarter" idx="12"/>
          </p:nvPr>
        </p:nvSpPr>
        <p:spPr/>
        <p:txBody>
          <a:bodyPr/>
          <a:lstStyle/>
          <a:p>
            <a:fld id="{A9EC4B65-8843-4A95-B02B-C85794648FE8}" type="slidenum">
              <a:rPr lang="en-US" smtClean="0"/>
              <a:t>‹#›</a:t>
            </a:fld>
            <a:endParaRPr lang="en-US"/>
          </a:p>
        </p:txBody>
      </p:sp>
    </p:spTree>
    <p:extLst>
      <p:ext uri="{BB962C8B-B14F-4D97-AF65-F5344CB8AC3E}">
        <p14:creationId xmlns:p14="http://schemas.microsoft.com/office/powerpoint/2010/main" val="3379376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06CD7-9DFB-47DA-A279-8C3385BD19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AD9A19-542B-4023-8C47-2EE1BF22071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2A7E0F-74D0-408D-BFBE-D13A2B7F61EA}"/>
              </a:ext>
            </a:extLst>
          </p:cNvPr>
          <p:cNvSpPr>
            <a:spLocks noGrp="1"/>
          </p:cNvSpPr>
          <p:nvPr>
            <p:ph type="dt" sz="half" idx="10"/>
          </p:nvPr>
        </p:nvSpPr>
        <p:spPr/>
        <p:txBody>
          <a:bodyPr/>
          <a:lstStyle/>
          <a:p>
            <a:fld id="{C3DF3D9F-7CC7-4C73-9E64-526C24ABA981}" type="datetimeFigureOut">
              <a:rPr lang="en-US" smtClean="0"/>
              <a:t>5/30/2019</a:t>
            </a:fld>
            <a:endParaRPr lang="en-US"/>
          </a:p>
        </p:txBody>
      </p:sp>
      <p:sp>
        <p:nvSpPr>
          <p:cNvPr id="5" name="Footer Placeholder 4">
            <a:extLst>
              <a:ext uri="{FF2B5EF4-FFF2-40B4-BE49-F238E27FC236}">
                <a16:creationId xmlns:a16="http://schemas.microsoft.com/office/drawing/2014/main" id="{06889EBF-6E8C-4C57-9996-2ECA9F2DC6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72F4F6-A6DD-40C8-9885-0AEC4FFF84ED}"/>
              </a:ext>
            </a:extLst>
          </p:cNvPr>
          <p:cNvSpPr>
            <a:spLocks noGrp="1"/>
          </p:cNvSpPr>
          <p:nvPr>
            <p:ph type="sldNum" sz="quarter" idx="12"/>
          </p:nvPr>
        </p:nvSpPr>
        <p:spPr/>
        <p:txBody>
          <a:bodyPr/>
          <a:lstStyle/>
          <a:p>
            <a:fld id="{A9EC4B65-8843-4A95-B02B-C85794648FE8}" type="slidenum">
              <a:rPr lang="en-US" smtClean="0"/>
              <a:t>‹#›</a:t>
            </a:fld>
            <a:endParaRPr lang="en-US"/>
          </a:p>
        </p:txBody>
      </p:sp>
    </p:spTree>
    <p:extLst>
      <p:ext uri="{BB962C8B-B14F-4D97-AF65-F5344CB8AC3E}">
        <p14:creationId xmlns:p14="http://schemas.microsoft.com/office/powerpoint/2010/main" val="3195296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5B5BD4-3F88-47C8-8EB9-2AB64FED0E5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B2BAEE-4C38-47FD-9A00-7F7CB04F9A8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C75C41-E8D3-4C3E-8634-75A3568C6AA2}"/>
              </a:ext>
            </a:extLst>
          </p:cNvPr>
          <p:cNvSpPr>
            <a:spLocks noGrp="1"/>
          </p:cNvSpPr>
          <p:nvPr>
            <p:ph type="dt" sz="half" idx="10"/>
          </p:nvPr>
        </p:nvSpPr>
        <p:spPr/>
        <p:txBody>
          <a:bodyPr/>
          <a:lstStyle/>
          <a:p>
            <a:fld id="{C3DF3D9F-7CC7-4C73-9E64-526C24ABA981}" type="datetimeFigureOut">
              <a:rPr lang="en-US" smtClean="0"/>
              <a:t>5/30/2019</a:t>
            </a:fld>
            <a:endParaRPr lang="en-US"/>
          </a:p>
        </p:txBody>
      </p:sp>
      <p:sp>
        <p:nvSpPr>
          <p:cNvPr id="5" name="Footer Placeholder 4">
            <a:extLst>
              <a:ext uri="{FF2B5EF4-FFF2-40B4-BE49-F238E27FC236}">
                <a16:creationId xmlns:a16="http://schemas.microsoft.com/office/drawing/2014/main" id="{AA3AE380-22D6-4444-8006-121E27CB4F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1CBBD4-9F56-4095-A325-3C57C367E7FD}"/>
              </a:ext>
            </a:extLst>
          </p:cNvPr>
          <p:cNvSpPr>
            <a:spLocks noGrp="1"/>
          </p:cNvSpPr>
          <p:nvPr>
            <p:ph type="sldNum" sz="quarter" idx="12"/>
          </p:nvPr>
        </p:nvSpPr>
        <p:spPr/>
        <p:txBody>
          <a:bodyPr/>
          <a:lstStyle/>
          <a:p>
            <a:fld id="{A9EC4B65-8843-4A95-B02B-C85794648FE8}" type="slidenum">
              <a:rPr lang="en-US" smtClean="0"/>
              <a:t>‹#›</a:t>
            </a:fld>
            <a:endParaRPr lang="en-US"/>
          </a:p>
        </p:txBody>
      </p:sp>
    </p:spTree>
    <p:extLst>
      <p:ext uri="{BB962C8B-B14F-4D97-AF65-F5344CB8AC3E}">
        <p14:creationId xmlns:p14="http://schemas.microsoft.com/office/powerpoint/2010/main" val="3798038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AF25E-9AD5-4404-8BA4-5AAE6D468B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818F72-DB56-4FFA-AAC6-0E3C15BD279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A703C1-A166-4C7A-9BDD-3B187A9118B4}"/>
              </a:ext>
            </a:extLst>
          </p:cNvPr>
          <p:cNvSpPr>
            <a:spLocks noGrp="1"/>
          </p:cNvSpPr>
          <p:nvPr>
            <p:ph type="dt" sz="half" idx="10"/>
          </p:nvPr>
        </p:nvSpPr>
        <p:spPr/>
        <p:txBody>
          <a:bodyPr/>
          <a:lstStyle/>
          <a:p>
            <a:fld id="{C3DF3D9F-7CC7-4C73-9E64-526C24ABA981}" type="datetimeFigureOut">
              <a:rPr lang="en-US" smtClean="0"/>
              <a:t>5/30/2019</a:t>
            </a:fld>
            <a:endParaRPr lang="en-US"/>
          </a:p>
        </p:txBody>
      </p:sp>
      <p:sp>
        <p:nvSpPr>
          <p:cNvPr id="5" name="Footer Placeholder 4">
            <a:extLst>
              <a:ext uri="{FF2B5EF4-FFF2-40B4-BE49-F238E27FC236}">
                <a16:creationId xmlns:a16="http://schemas.microsoft.com/office/drawing/2014/main" id="{B5FF82D3-11E4-4B19-B478-26A65092F3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C24F9C-FCC6-45E2-A074-63580B5F184C}"/>
              </a:ext>
            </a:extLst>
          </p:cNvPr>
          <p:cNvSpPr>
            <a:spLocks noGrp="1"/>
          </p:cNvSpPr>
          <p:nvPr>
            <p:ph type="sldNum" sz="quarter" idx="12"/>
          </p:nvPr>
        </p:nvSpPr>
        <p:spPr/>
        <p:txBody>
          <a:bodyPr/>
          <a:lstStyle/>
          <a:p>
            <a:fld id="{A9EC4B65-8843-4A95-B02B-C85794648FE8}" type="slidenum">
              <a:rPr lang="en-US" smtClean="0"/>
              <a:t>‹#›</a:t>
            </a:fld>
            <a:endParaRPr lang="en-US"/>
          </a:p>
        </p:txBody>
      </p:sp>
    </p:spTree>
    <p:extLst>
      <p:ext uri="{BB962C8B-B14F-4D97-AF65-F5344CB8AC3E}">
        <p14:creationId xmlns:p14="http://schemas.microsoft.com/office/powerpoint/2010/main" val="1504261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592EB-D262-4795-A240-B12997B1B9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11DA9C-4E43-4E46-BD6C-6AC0759F46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8321762-FEB7-476F-A9F4-3DA121590395}"/>
              </a:ext>
            </a:extLst>
          </p:cNvPr>
          <p:cNvSpPr>
            <a:spLocks noGrp="1"/>
          </p:cNvSpPr>
          <p:nvPr>
            <p:ph type="dt" sz="half" idx="10"/>
          </p:nvPr>
        </p:nvSpPr>
        <p:spPr/>
        <p:txBody>
          <a:bodyPr/>
          <a:lstStyle/>
          <a:p>
            <a:fld id="{C3DF3D9F-7CC7-4C73-9E64-526C24ABA981}" type="datetimeFigureOut">
              <a:rPr lang="en-US" smtClean="0"/>
              <a:t>5/30/2019</a:t>
            </a:fld>
            <a:endParaRPr lang="en-US"/>
          </a:p>
        </p:txBody>
      </p:sp>
      <p:sp>
        <p:nvSpPr>
          <p:cNvPr id="5" name="Footer Placeholder 4">
            <a:extLst>
              <a:ext uri="{FF2B5EF4-FFF2-40B4-BE49-F238E27FC236}">
                <a16:creationId xmlns:a16="http://schemas.microsoft.com/office/drawing/2014/main" id="{89490B57-A9B1-4AA6-BCE4-5CD41CF654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E55AEA-6C3E-46A4-A0E8-942A776C0C30}"/>
              </a:ext>
            </a:extLst>
          </p:cNvPr>
          <p:cNvSpPr>
            <a:spLocks noGrp="1"/>
          </p:cNvSpPr>
          <p:nvPr>
            <p:ph type="sldNum" sz="quarter" idx="12"/>
          </p:nvPr>
        </p:nvSpPr>
        <p:spPr/>
        <p:txBody>
          <a:bodyPr/>
          <a:lstStyle/>
          <a:p>
            <a:fld id="{A9EC4B65-8843-4A95-B02B-C85794648FE8}" type="slidenum">
              <a:rPr lang="en-US" smtClean="0"/>
              <a:t>‹#›</a:t>
            </a:fld>
            <a:endParaRPr lang="en-US"/>
          </a:p>
        </p:txBody>
      </p:sp>
    </p:spTree>
    <p:extLst>
      <p:ext uri="{BB962C8B-B14F-4D97-AF65-F5344CB8AC3E}">
        <p14:creationId xmlns:p14="http://schemas.microsoft.com/office/powerpoint/2010/main" val="2268940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0946E-BEB1-4F8E-92C0-4B0FD9D91D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1E532D-AF25-4BAD-A610-9869B11EFDD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DA271A-FC6F-41EA-8A03-2E13B2B3BC6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12EE7D4-7344-497B-BADE-589A8D1DD473}"/>
              </a:ext>
            </a:extLst>
          </p:cNvPr>
          <p:cNvSpPr>
            <a:spLocks noGrp="1"/>
          </p:cNvSpPr>
          <p:nvPr>
            <p:ph type="dt" sz="half" idx="10"/>
          </p:nvPr>
        </p:nvSpPr>
        <p:spPr/>
        <p:txBody>
          <a:bodyPr/>
          <a:lstStyle/>
          <a:p>
            <a:fld id="{C3DF3D9F-7CC7-4C73-9E64-526C24ABA981}" type="datetimeFigureOut">
              <a:rPr lang="en-US" smtClean="0"/>
              <a:t>5/30/2019</a:t>
            </a:fld>
            <a:endParaRPr lang="en-US"/>
          </a:p>
        </p:txBody>
      </p:sp>
      <p:sp>
        <p:nvSpPr>
          <p:cNvPr id="6" name="Footer Placeholder 5">
            <a:extLst>
              <a:ext uri="{FF2B5EF4-FFF2-40B4-BE49-F238E27FC236}">
                <a16:creationId xmlns:a16="http://schemas.microsoft.com/office/drawing/2014/main" id="{D688E09C-7212-4E00-B96A-AA474304AC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153153-8529-4B0F-B3ED-ACCFD73A948A}"/>
              </a:ext>
            </a:extLst>
          </p:cNvPr>
          <p:cNvSpPr>
            <a:spLocks noGrp="1"/>
          </p:cNvSpPr>
          <p:nvPr>
            <p:ph type="sldNum" sz="quarter" idx="12"/>
          </p:nvPr>
        </p:nvSpPr>
        <p:spPr/>
        <p:txBody>
          <a:bodyPr/>
          <a:lstStyle/>
          <a:p>
            <a:fld id="{A9EC4B65-8843-4A95-B02B-C85794648FE8}" type="slidenum">
              <a:rPr lang="en-US" smtClean="0"/>
              <a:t>‹#›</a:t>
            </a:fld>
            <a:endParaRPr lang="en-US"/>
          </a:p>
        </p:txBody>
      </p:sp>
    </p:spTree>
    <p:extLst>
      <p:ext uri="{BB962C8B-B14F-4D97-AF65-F5344CB8AC3E}">
        <p14:creationId xmlns:p14="http://schemas.microsoft.com/office/powerpoint/2010/main" val="3148847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C42B4-2E0B-4DAA-95FE-F7F382B360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BE6DA8-B4C1-4811-BB9B-EF22E32F03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DCD4586-4B75-4D42-9321-BE26AFEA0AB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D85058-F0C3-4A71-A103-A9F512CABB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911F085-93D9-4452-9686-71036C66A95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3EAFB2-59FF-40A5-99DE-B709DCDAFA08}"/>
              </a:ext>
            </a:extLst>
          </p:cNvPr>
          <p:cNvSpPr>
            <a:spLocks noGrp="1"/>
          </p:cNvSpPr>
          <p:nvPr>
            <p:ph type="dt" sz="half" idx="10"/>
          </p:nvPr>
        </p:nvSpPr>
        <p:spPr/>
        <p:txBody>
          <a:bodyPr/>
          <a:lstStyle/>
          <a:p>
            <a:fld id="{C3DF3D9F-7CC7-4C73-9E64-526C24ABA981}" type="datetimeFigureOut">
              <a:rPr lang="en-US" smtClean="0"/>
              <a:t>5/30/2019</a:t>
            </a:fld>
            <a:endParaRPr lang="en-US"/>
          </a:p>
        </p:txBody>
      </p:sp>
      <p:sp>
        <p:nvSpPr>
          <p:cNvPr id="8" name="Footer Placeholder 7">
            <a:extLst>
              <a:ext uri="{FF2B5EF4-FFF2-40B4-BE49-F238E27FC236}">
                <a16:creationId xmlns:a16="http://schemas.microsoft.com/office/drawing/2014/main" id="{3AE26FB7-D3EE-41D5-8132-F9CEC117BDA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0BD865-1956-4652-8307-6433F0FC051A}"/>
              </a:ext>
            </a:extLst>
          </p:cNvPr>
          <p:cNvSpPr>
            <a:spLocks noGrp="1"/>
          </p:cNvSpPr>
          <p:nvPr>
            <p:ph type="sldNum" sz="quarter" idx="12"/>
          </p:nvPr>
        </p:nvSpPr>
        <p:spPr/>
        <p:txBody>
          <a:bodyPr/>
          <a:lstStyle/>
          <a:p>
            <a:fld id="{A9EC4B65-8843-4A95-B02B-C85794648FE8}" type="slidenum">
              <a:rPr lang="en-US" smtClean="0"/>
              <a:t>‹#›</a:t>
            </a:fld>
            <a:endParaRPr lang="en-US"/>
          </a:p>
        </p:txBody>
      </p:sp>
    </p:spTree>
    <p:extLst>
      <p:ext uri="{BB962C8B-B14F-4D97-AF65-F5344CB8AC3E}">
        <p14:creationId xmlns:p14="http://schemas.microsoft.com/office/powerpoint/2010/main" val="212463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86279-BE1E-4C2C-9F6E-D1C3FE43CC1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9192BCF-D3A0-45A5-8BA3-8E48B117A259}"/>
              </a:ext>
            </a:extLst>
          </p:cNvPr>
          <p:cNvSpPr>
            <a:spLocks noGrp="1"/>
          </p:cNvSpPr>
          <p:nvPr>
            <p:ph type="dt" sz="half" idx="10"/>
          </p:nvPr>
        </p:nvSpPr>
        <p:spPr/>
        <p:txBody>
          <a:bodyPr/>
          <a:lstStyle/>
          <a:p>
            <a:fld id="{C3DF3D9F-7CC7-4C73-9E64-526C24ABA981}" type="datetimeFigureOut">
              <a:rPr lang="en-US" smtClean="0"/>
              <a:t>5/30/2019</a:t>
            </a:fld>
            <a:endParaRPr lang="en-US"/>
          </a:p>
        </p:txBody>
      </p:sp>
      <p:sp>
        <p:nvSpPr>
          <p:cNvPr id="4" name="Footer Placeholder 3">
            <a:extLst>
              <a:ext uri="{FF2B5EF4-FFF2-40B4-BE49-F238E27FC236}">
                <a16:creationId xmlns:a16="http://schemas.microsoft.com/office/drawing/2014/main" id="{6E2D821F-85B3-48D5-AD74-156393FE75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9735566-7C35-4E5C-B3A2-7C39CFB0D2CE}"/>
              </a:ext>
            </a:extLst>
          </p:cNvPr>
          <p:cNvSpPr>
            <a:spLocks noGrp="1"/>
          </p:cNvSpPr>
          <p:nvPr>
            <p:ph type="sldNum" sz="quarter" idx="12"/>
          </p:nvPr>
        </p:nvSpPr>
        <p:spPr/>
        <p:txBody>
          <a:bodyPr/>
          <a:lstStyle/>
          <a:p>
            <a:fld id="{A9EC4B65-8843-4A95-B02B-C85794648FE8}" type="slidenum">
              <a:rPr lang="en-US" smtClean="0"/>
              <a:t>‹#›</a:t>
            </a:fld>
            <a:endParaRPr lang="en-US"/>
          </a:p>
        </p:txBody>
      </p:sp>
    </p:spTree>
    <p:extLst>
      <p:ext uri="{BB962C8B-B14F-4D97-AF65-F5344CB8AC3E}">
        <p14:creationId xmlns:p14="http://schemas.microsoft.com/office/powerpoint/2010/main" val="2365742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905C51-1213-490C-9558-BDAA980B243D}"/>
              </a:ext>
            </a:extLst>
          </p:cNvPr>
          <p:cNvSpPr>
            <a:spLocks noGrp="1"/>
          </p:cNvSpPr>
          <p:nvPr>
            <p:ph type="dt" sz="half" idx="10"/>
          </p:nvPr>
        </p:nvSpPr>
        <p:spPr/>
        <p:txBody>
          <a:bodyPr/>
          <a:lstStyle/>
          <a:p>
            <a:fld id="{C3DF3D9F-7CC7-4C73-9E64-526C24ABA981}" type="datetimeFigureOut">
              <a:rPr lang="en-US" smtClean="0"/>
              <a:t>5/30/2019</a:t>
            </a:fld>
            <a:endParaRPr lang="en-US"/>
          </a:p>
        </p:txBody>
      </p:sp>
      <p:sp>
        <p:nvSpPr>
          <p:cNvPr id="3" name="Footer Placeholder 2">
            <a:extLst>
              <a:ext uri="{FF2B5EF4-FFF2-40B4-BE49-F238E27FC236}">
                <a16:creationId xmlns:a16="http://schemas.microsoft.com/office/drawing/2014/main" id="{3949ACA3-0EDB-4DD2-9C63-8E146DA2D17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D95D24-9CB1-47EE-87CD-773F67BC8C03}"/>
              </a:ext>
            </a:extLst>
          </p:cNvPr>
          <p:cNvSpPr>
            <a:spLocks noGrp="1"/>
          </p:cNvSpPr>
          <p:nvPr>
            <p:ph type="sldNum" sz="quarter" idx="12"/>
          </p:nvPr>
        </p:nvSpPr>
        <p:spPr/>
        <p:txBody>
          <a:bodyPr/>
          <a:lstStyle/>
          <a:p>
            <a:fld id="{A9EC4B65-8843-4A95-B02B-C85794648FE8}" type="slidenum">
              <a:rPr lang="en-US" smtClean="0"/>
              <a:t>‹#›</a:t>
            </a:fld>
            <a:endParaRPr lang="en-US"/>
          </a:p>
        </p:txBody>
      </p:sp>
    </p:spTree>
    <p:extLst>
      <p:ext uri="{BB962C8B-B14F-4D97-AF65-F5344CB8AC3E}">
        <p14:creationId xmlns:p14="http://schemas.microsoft.com/office/powerpoint/2010/main" val="2817991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8BA5-16C2-4549-B896-34C8F691FD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70E697-4553-4B4D-8AE0-3E4308D418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6DF7675-3DF7-4224-AF86-92704895F4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E2A4872-ED68-4BD6-9BA8-83F9E8B1A163}"/>
              </a:ext>
            </a:extLst>
          </p:cNvPr>
          <p:cNvSpPr>
            <a:spLocks noGrp="1"/>
          </p:cNvSpPr>
          <p:nvPr>
            <p:ph type="dt" sz="half" idx="10"/>
          </p:nvPr>
        </p:nvSpPr>
        <p:spPr/>
        <p:txBody>
          <a:bodyPr/>
          <a:lstStyle/>
          <a:p>
            <a:fld id="{C3DF3D9F-7CC7-4C73-9E64-526C24ABA981}" type="datetimeFigureOut">
              <a:rPr lang="en-US" smtClean="0"/>
              <a:t>5/30/2019</a:t>
            </a:fld>
            <a:endParaRPr lang="en-US"/>
          </a:p>
        </p:txBody>
      </p:sp>
      <p:sp>
        <p:nvSpPr>
          <p:cNvPr id="6" name="Footer Placeholder 5">
            <a:extLst>
              <a:ext uri="{FF2B5EF4-FFF2-40B4-BE49-F238E27FC236}">
                <a16:creationId xmlns:a16="http://schemas.microsoft.com/office/drawing/2014/main" id="{BB7437F5-4CB3-4926-B1A2-4D6C84B50B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913228-3DEA-4144-AAF8-CA2626CE4D44}"/>
              </a:ext>
            </a:extLst>
          </p:cNvPr>
          <p:cNvSpPr>
            <a:spLocks noGrp="1"/>
          </p:cNvSpPr>
          <p:nvPr>
            <p:ph type="sldNum" sz="quarter" idx="12"/>
          </p:nvPr>
        </p:nvSpPr>
        <p:spPr/>
        <p:txBody>
          <a:bodyPr/>
          <a:lstStyle/>
          <a:p>
            <a:fld id="{A9EC4B65-8843-4A95-B02B-C85794648FE8}" type="slidenum">
              <a:rPr lang="en-US" smtClean="0"/>
              <a:t>‹#›</a:t>
            </a:fld>
            <a:endParaRPr lang="en-US"/>
          </a:p>
        </p:txBody>
      </p:sp>
    </p:spTree>
    <p:extLst>
      <p:ext uri="{BB962C8B-B14F-4D97-AF65-F5344CB8AC3E}">
        <p14:creationId xmlns:p14="http://schemas.microsoft.com/office/powerpoint/2010/main" val="708638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31F63-729F-4308-8B64-824D78A06E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E3858F5-8F2B-45EB-983A-214703C62D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1FDE03-0638-417A-AAEF-25CE691EA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CB4554A-1D48-4986-8F67-722AA8592525}"/>
              </a:ext>
            </a:extLst>
          </p:cNvPr>
          <p:cNvSpPr>
            <a:spLocks noGrp="1"/>
          </p:cNvSpPr>
          <p:nvPr>
            <p:ph type="dt" sz="half" idx="10"/>
          </p:nvPr>
        </p:nvSpPr>
        <p:spPr/>
        <p:txBody>
          <a:bodyPr/>
          <a:lstStyle/>
          <a:p>
            <a:fld id="{C3DF3D9F-7CC7-4C73-9E64-526C24ABA981}" type="datetimeFigureOut">
              <a:rPr lang="en-US" smtClean="0"/>
              <a:t>5/30/2019</a:t>
            </a:fld>
            <a:endParaRPr lang="en-US"/>
          </a:p>
        </p:txBody>
      </p:sp>
      <p:sp>
        <p:nvSpPr>
          <p:cNvPr id="6" name="Footer Placeholder 5">
            <a:extLst>
              <a:ext uri="{FF2B5EF4-FFF2-40B4-BE49-F238E27FC236}">
                <a16:creationId xmlns:a16="http://schemas.microsoft.com/office/drawing/2014/main" id="{8143FB21-970D-436E-A506-852CEF49F1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97CEB0-DB3C-4146-BA72-945A26185B61}"/>
              </a:ext>
            </a:extLst>
          </p:cNvPr>
          <p:cNvSpPr>
            <a:spLocks noGrp="1"/>
          </p:cNvSpPr>
          <p:nvPr>
            <p:ph type="sldNum" sz="quarter" idx="12"/>
          </p:nvPr>
        </p:nvSpPr>
        <p:spPr/>
        <p:txBody>
          <a:bodyPr/>
          <a:lstStyle/>
          <a:p>
            <a:fld id="{A9EC4B65-8843-4A95-B02B-C85794648FE8}" type="slidenum">
              <a:rPr lang="en-US" smtClean="0"/>
              <a:t>‹#›</a:t>
            </a:fld>
            <a:endParaRPr lang="en-US"/>
          </a:p>
        </p:txBody>
      </p:sp>
    </p:spTree>
    <p:extLst>
      <p:ext uri="{BB962C8B-B14F-4D97-AF65-F5344CB8AC3E}">
        <p14:creationId xmlns:p14="http://schemas.microsoft.com/office/powerpoint/2010/main" val="418262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BD6919-5108-4F5A-B1C6-2C3936F84B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BC80FA8-D9E0-4F4B-B254-0BC0BA2E9B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F40B3B-0322-428F-988F-A7701D14AA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DF3D9F-7CC7-4C73-9E64-526C24ABA981}" type="datetimeFigureOut">
              <a:rPr lang="en-US" smtClean="0"/>
              <a:t>5/30/2019</a:t>
            </a:fld>
            <a:endParaRPr lang="en-US"/>
          </a:p>
        </p:txBody>
      </p:sp>
      <p:sp>
        <p:nvSpPr>
          <p:cNvPr id="5" name="Footer Placeholder 4">
            <a:extLst>
              <a:ext uri="{FF2B5EF4-FFF2-40B4-BE49-F238E27FC236}">
                <a16:creationId xmlns:a16="http://schemas.microsoft.com/office/drawing/2014/main" id="{03852FB1-ADD6-4EF4-A63E-3A77F07F90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7FE3CC-47DD-4233-9C58-F045465A7A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EC4B65-8843-4A95-B02B-C85794648FE8}" type="slidenum">
              <a:rPr lang="en-US" smtClean="0"/>
              <a:t>‹#›</a:t>
            </a:fld>
            <a:endParaRPr lang="en-US"/>
          </a:p>
        </p:txBody>
      </p:sp>
    </p:spTree>
    <p:extLst>
      <p:ext uri="{BB962C8B-B14F-4D97-AF65-F5344CB8AC3E}">
        <p14:creationId xmlns:p14="http://schemas.microsoft.com/office/powerpoint/2010/main" val="22285425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57C92-2A40-4031-A2C5-19A0F9019BD3}"/>
              </a:ext>
            </a:extLst>
          </p:cNvPr>
          <p:cNvSpPr>
            <a:spLocks noGrp="1"/>
          </p:cNvSpPr>
          <p:nvPr>
            <p:ph type="ctrTitle"/>
          </p:nvPr>
        </p:nvSpPr>
        <p:spPr/>
        <p:txBody>
          <a:bodyPr>
            <a:normAutofit fontScale="90000"/>
          </a:bodyPr>
          <a:lstStyle/>
          <a:p>
            <a:r>
              <a:rPr lang="en-US" dirty="0"/>
              <a:t>A Comparison of Travel Behavior in SACOG and SANDAG</a:t>
            </a:r>
            <a:br>
              <a:rPr lang="en-US" dirty="0"/>
            </a:br>
            <a:endParaRPr lang="en-US" dirty="0"/>
          </a:p>
        </p:txBody>
      </p:sp>
      <p:sp>
        <p:nvSpPr>
          <p:cNvPr id="3" name="Subtitle 2">
            <a:extLst>
              <a:ext uri="{FF2B5EF4-FFF2-40B4-BE49-F238E27FC236}">
                <a16:creationId xmlns:a16="http://schemas.microsoft.com/office/drawing/2014/main" id="{8607E237-0762-48D8-A6D1-9DC9902A610C}"/>
              </a:ext>
            </a:extLst>
          </p:cNvPr>
          <p:cNvSpPr>
            <a:spLocks noGrp="1"/>
          </p:cNvSpPr>
          <p:nvPr>
            <p:ph type="subTitle" idx="1"/>
          </p:nvPr>
        </p:nvSpPr>
        <p:spPr/>
        <p:txBody>
          <a:bodyPr/>
          <a:lstStyle/>
          <a:p>
            <a:r>
              <a:rPr lang="en-US" dirty="0"/>
              <a:t>Shengyi Gao, Sacramento Area Council of Governments</a:t>
            </a:r>
          </a:p>
          <a:p>
            <a:r>
              <a:rPr lang="en-US" dirty="0"/>
              <a:t>Ziying Ouyang, San Diego Association of Governments</a:t>
            </a:r>
          </a:p>
        </p:txBody>
      </p:sp>
      <p:pic>
        <p:nvPicPr>
          <p:cNvPr id="4" name="Picture 3">
            <a:extLst>
              <a:ext uri="{FF2B5EF4-FFF2-40B4-BE49-F238E27FC236}">
                <a16:creationId xmlns:a16="http://schemas.microsoft.com/office/drawing/2014/main" id="{31B51BDC-33E9-4588-9B34-D8A22C414AC1}"/>
              </a:ext>
            </a:extLst>
          </p:cNvPr>
          <p:cNvPicPr>
            <a:picLocks noChangeAspect="1"/>
          </p:cNvPicPr>
          <p:nvPr/>
        </p:nvPicPr>
        <p:blipFill>
          <a:blip r:embed="rId3"/>
          <a:stretch>
            <a:fillRect/>
          </a:stretch>
        </p:blipFill>
        <p:spPr>
          <a:xfrm>
            <a:off x="306171" y="694518"/>
            <a:ext cx="1403807" cy="905682"/>
          </a:xfrm>
          <a:prstGeom prst="rect">
            <a:avLst/>
          </a:prstGeom>
        </p:spPr>
      </p:pic>
      <p:pic>
        <p:nvPicPr>
          <p:cNvPr id="5" name="Picture 4">
            <a:extLst>
              <a:ext uri="{FF2B5EF4-FFF2-40B4-BE49-F238E27FC236}">
                <a16:creationId xmlns:a16="http://schemas.microsoft.com/office/drawing/2014/main" id="{01A4190C-40F6-477D-9E0C-56279BDD5F20}"/>
              </a:ext>
            </a:extLst>
          </p:cNvPr>
          <p:cNvPicPr>
            <a:picLocks noChangeAspect="1"/>
          </p:cNvPicPr>
          <p:nvPr/>
        </p:nvPicPr>
        <p:blipFill>
          <a:blip r:embed="rId4"/>
          <a:stretch>
            <a:fillRect/>
          </a:stretch>
        </p:blipFill>
        <p:spPr>
          <a:xfrm>
            <a:off x="9814463" y="823913"/>
            <a:ext cx="1924050" cy="504825"/>
          </a:xfrm>
          <a:prstGeom prst="rect">
            <a:avLst/>
          </a:prstGeom>
        </p:spPr>
      </p:pic>
    </p:spTree>
    <p:extLst>
      <p:ext uri="{BB962C8B-B14F-4D97-AF65-F5344CB8AC3E}">
        <p14:creationId xmlns:p14="http://schemas.microsoft.com/office/powerpoint/2010/main" val="767442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DF4C0-44E0-43BD-AC03-EB391A982D62}"/>
              </a:ext>
            </a:extLst>
          </p:cNvPr>
          <p:cNvSpPr>
            <a:spLocks noGrp="1"/>
          </p:cNvSpPr>
          <p:nvPr>
            <p:ph type="title"/>
          </p:nvPr>
        </p:nvSpPr>
        <p:spPr/>
        <p:txBody>
          <a:bodyPr/>
          <a:lstStyle/>
          <a:p>
            <a:pPr algn="ctr"/>
            <a:r>
              <a:rPr lang="en-US" dirty="0"/>
              <a:t>Trip Distribution by Departure Time</a:t>
            </a:r>
          </a:p>
        </p:txBody>
      </p:sp>
      <p:graphicFrame>
        <p:nvGraphicFramePr>
          <p:cNvPr id="5" name="Chart 4">
            <a:extLst>
              <a:ext uri="{FF2B5EF4-FFF2-40B4-BE49-F238E27FC236}">
                <a16:creationId xmlns:a16="http://schemas.microsoft.com/office/drawing/2014/main" id="{C0C3ECDD-5120-4DD4-9079-45D058ABFE4D}"/>
              </a:ext>
            </a:extLst>
          </p:cNvPr>
          <p:cNvGraphicFramePr>
            <a:graphicFrameLocks/>
          </p:cNvGraphicFramePr>
          <p:nvPr>
            <p:extLst/>
          </p:nvPr>
        </p:nvGraphicFramePr>
        <p:xfrm>
          <a:off x="6567054" y="1690689"/>
          <a:ext cx="4963885" cy="40725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FD65E00F-2A05-4FB0-A487-58BD11C9378C}"/>
              </a:ext>
            </a:extLst>
          </p:cNvPr>
          <p:cNvGraphicFramePr>
            <a:graphicFrameLocks/>
          </p:cNvGraphicFramePr>
          <p:nvPr>
            <p:extLst>
              <p:ext uri="{D42A27DB-BD31-4B8C-83A1-F6EECF244321}">
                <p14:modId xmlns:p14="http://schemas.microsoft.com/office/powerpoint/2010/main" val="2395533187"/>
              </p:ext>
            </p:extLst>
          </p:nvPr>
        </p:nvGraphicFramePr>
        <p:xfrm>
          <a:off x="1520761" y="1690688"/>
          <a:ext cx="4749409" cy="40725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05598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4EE9E-6430-4EB3-B027-D1BFBC0E0E58}"/>
              </a:ext>
            </a:extLst>
          </p:cNvPr>
          <p:cNvSpPr>
            <a:spLocks noGrp="1"/>
          </p:cNvSpPr>
          <p:nvPr>
            <p:ph type="title"/>
          </p:nvPr>
        </p:nvSpPr>
        <p:spPr/>
        <p:txBody>
          <a:bodyPr/>
          <a:lstStyle/>
          <a:p>
            <a:pPr algn="ctr"/>
            <a:r>
              <a:rPr lang="en-US" dirty="0"/>
              <a:t>Vehicle Miles Traveled</a:t>
            </a:r>
          </a:p>
        </p:txBody>
      </p:sp>
      <p:sp>
        <p:nvSpPr>
          <p:cNvPr id="3" name="TextBox 2">
            <a:extLst>
              <a:ext uri="{FF2B5EF4-FFF2-40B4-BE49-F238E27FC236}">
                <a16:creationId xmlns:a16="http://schemas.microsoft.com/office/drawing/2014/main" id="{BCCBF4AB-F983-4CCC-AB40-BC0884DE118E}"/>
              </a:ext>
            </a:extLst>
          </p:cNvPr>
          <p:cNvSpPr txBox="1"/>
          <p:nvPr/>
        </p:nvSpPr>
        <p:spPr>
          <a:xfrm>
            <a:off x="7081651" y="4632117"/>
            <a:ext cx="4417621" cy="1200329"/>
          </a:xfrm>
          <a:prstGeom prst="rect">
            <a:avLst/>
          </a:prstGeom>
          <a:noFill/>
        </p:spPr>
        <p:txBody>
          <a:bodyPr wrap="square" rtlCol="0">
            <a:spAutoFit/>
          </a:bodyPr>
          <a:lstStyle/>
          <a:p>
            <a:r>
              <a:rPr lang="en-US" dirty="0"/>
              <a:t>Data reported from ABM2 Calibration and Validation report. (VMT only includes resident travel, no median and heavy-heavy truck) </a:t>
            </a:r>
          </a:p>
        </p:txBody>
      </p:sp>
      <p:sp>
        <p:nvSpPr>
          <p:cNvPr id="6" name="TextBox 5">
            <a:extLst>
              <a:ext uri="{FF2B5EF4-FFF2-40B4-BE49-F238E27FC236}">
                <a16:creationId xmlns:a16="http://schemas.microsoft.com/office/drawing/2014/main" id="{9863CEEA-5091-4432-A6BE-211738FCA712}"/>
              </a:ext>
            </a:extLst>
          </p:cNvPr>
          <p:cNvSpPr txBox="1"/>
          <p:nvPr/>
        </p:nvSpPr>
        <p:spPr>
          <a:xfrm>
            <a:off x="7081651" y="1389413"/>
            <a:ext cx="1765466" cy="400110"/>
          </a:xfrm>
          <a:prstGeom prst="rect">
            <a:avLst/>
          </a:prstGeom>
          <a:noFill/>
        </p:spPr>
        <p:txBody>
          <a:bodyPr wrap="square" rtlCol="0">
            <a:spAutoFit/>
          </a:bodyPr>
          <a:lstStyle/>
          <a:p>
            <a:r>
              <a:rPr lang="en-US" sz="2000" b="1" dirty="0"/>
              <a:t>SANDAG</a:t>
            </a:r>
          </a:p>
        </p:txBody>
      </p:sp>
      <p:sp>
        <p:nvSpPr>
          <p:cNvPr id="10" name="TextBox 9">
            <a:extLst>
              <a:ext uri="{FF2B5EF4-FFF2-40B4-BE49-F238E27FC236}">
                <a16:creationId xmlns:a16="http://schemas.microsoft.com/office/drawing/2014/main" id="{2F19354D-FD74-49C1-93D6-E53E868B9738}"/>
              </a:ext>
            </a:extLst>
          </p:cNvPr>
          <p:cNvSpPr txBox="1"/>
          <p:nvPr/>
        </p:nvSpPr>
        <p:spPr>
          <a:xfrm>
            <a:off x="1508167" y="1404696"/>
            <a:ext cx="1765466" cy="400110"/>
          </a:xfrm>
          <a:prstGeom prst="rect">
            <a:avLst/>
          </a:prstGeom>
          <a:noFill/>
        </p:spPr>
        <p:txBody>
          <a:bodyPr wrap="square" rtlCol="0">
            <a:spAutoFit/>
          </a:bodyPr>
          <a:lstStyle/>
          <a:p>
            <a:r>
              <a:rPr lang="en-US" sz="2000" b="1" dirty="0"/>
              <a:t>SACOG</a:t>
            </a:r>
          </a:p>
        </p:txBody>
      </p:sp>
      <p:graphicFrame>
        <p:nvGraphicFramePr>
          <p:cNvPr id="16" name="Content Placeholder 15">
            <a:extLst>
              <a:ext uri="{FF2B5EF4-FFF2-40B4-BE49-F238E27FC236}">
                <a16:creationId xmlns:a16="http://schemas.microsoft.com/office/drawing/2014/main" id="{11785B29-8E99-4406-9F46-83E734E1FE1B}"/>
              </a:ext>
            </a:extLst>
          </p:cNvPr>
          <p:cNvGraphicFramePr>
            <a:graphicFrameLocks noGrp="1"/>
          </p:cNvGraphicFramePr>
          <p:nvPr>
            <p:ph idx="1"/>
            <p:extLst/>
          </p:nvPr>
        </p:nvGraphicFramePr>
        <p:xfrm>
          <a:off x="1508166" y="1804806"/>
          <a:ext cx="4876591" cy="4339320"/>
        </p:xfrm>
        <a:graphic>
          <a:graphicData uri="http://schemas.openxmlformats.org/drawingml/2006/table">
            <a:tbl>
              <a:tblPr>
                <a:tableStyleId>{5C22544A-7EE6-4342-B048-85BDC9FD1C3A}</a:tableStyleId>
              </a:tblPr>
              <a:tblGrid>
                <a:gridCol w="3278119">
                  <a:extLst>
                    <a:ext uri="{9D8B030D-6E8A-4147-A177-3AD203B41FA5}">
                      <a16:colId xmlns:a16="http://schemas.microsoft.com/office/drawing/2014/main" val="425546721"/>
                    </a:ext>
                  </a:extLst>
                </a:gridCol>
                <a:gridCol w="1598472">
                  <a:extLst>
                    <a:ext uri="{9D8B030D-6E8A-4147-A177-3AD203B41FA5}">
                      <a16:colId xmlns:a16="http://schemas.microsoft.com/office/drawing/2014/main" val="1206016287"/>
                    </a:ext>
                  </a:extLst>
                </a:gridCol>
              </a:tblGrid>
              <a:tr h="361610">
                <a:tc>
                  <a:txBody>
                    <a:bodyPr/>
                    <a:lstStyle/>
                    <a:p>
                      <a:pPr algn="l" fontAlgn="b"/>
                      <a:r>
                        <a:rPr lang="en-US" sz="1600" b="1" u="none" strike="noStrike">
                          <a:effectLst/>
                        </a:rPr>
                        <a:t>Households</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b="1" u="none" strike="noStrike">
                          <a:effectLst/>
                        </a:rPr>
                        <a:t>          860,726 </a:t>
                      </a:r>
                      <a:endParaRPr lang="en-US" sz="16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66398437"/>
                  </a:ext>
                </a:extLst>
              </a:tr>
              <a:tr h="361610">
                <a:tc>
                  <a:txBody>
                    <a:bodyPr/>
                    <a:lstStyle/>
                    <a:p>
                      <a:pPr algn="l" fontAlgn="b"/>
                      <a:r>
                        <a:rPr lang="en-US" sz="1600" b="1" u="none" strike="noStrike">
                          <a:effectLst/>
                        </a:rPr>
                        <a:t>Population</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b="1" u="none" strike="noStrike">
                          <a:effectLst/>
                        </a:rPr>
                        <a:t>      2,229,793 </a:t>
                      </a:r>
                      <a:endParaRPr lang="en-US" sz="16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4339881"/>
                  </a:ext>
                </a:extLst>
              </a:tr>
              <a:tr h="361610">
                <a:tc>
                  <a:txBody>
                    <a:bodyPr/>
                    <a:lstStyle/>
                    <a:p>
                      <a:pPr algn="l" fontAlgn="b"/>
                      <a:r>
                        <a:rPr lang="en-US" sz="1600" b="1" u="none" strike="noStrike">
                          <a:effectLst/>
                        </a:rPr>
                        <a:t>Trips </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b="1" u="none" strike="noStrike">
                          <a:effectLst/>
                        </a:rPr>
                        <a:t>      8,322,944 </a:t>
                      </a:r>
                      <a:endParaRPr lang="en-US" sz="16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62096046"/>
                  </a:ext>
                </a:extLst>
              </a:tr>
              <a:tr h="361610">
                <a:tc>
                  <a:txBody>
                    <a:bodyPr/>
                    <a:lstStyle/>
                    <a:p>
                      <a:pPr algn="l" fontAlgn="b"/>
                      <a:r>
                        <a:rPr lang="en-US" sz="1600" b="1" u="none" strike="noStrike">
                          <a:effectLst/>
                        </a:rPr>
                        <a:t>Vehicle Miles Traveled</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b="1" u="none" strike="noStrike">
                          <a:effectLst/>
                        </a:rPr>
                        <a:t>    38,100,364 </a:t>
                      </a:r>
                      <a:endParaRPr lang="en-US" sz="16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74405553"/>
                  </a:ext>
                </a:extLst>
              </a:tr>
              <a:tr h="361610">
                <a:tc>
                  <a:txBody>
                    <a:bodyPr/>
                    <a:lstStyle/>
                    <a:p>
                      <a:pPr algn="l" fontAlgn="b"/>
                      <a:r>
                        <a:rPr lang="en-US" sz="1600" b="1" u="none" strike="noStrike">
                          <a:effectLst/>
                        </a:rPr>
                        <a:t>VMT Per Capita</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b="1" u="none" strike="noStrike">
                          <a:effectLst/>
                        </a:rPr>
                        <a:t>                 17.1 </a:t>
                      </a:r>
                      <a:endParaRPr lang="en-US" sz="16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82581111"/>
                  </a:ext>
                </a:extLst>
              </a:tr>
              <a:tr h="361610">
                <a:tc>
                  <a:txBody>
                    <a:bodyPr/>
                    <a:lstStyle/>
                    <a:p>
                      <a:pPr algn="l" fontAlgn="b"/>
                      <a:r>
                        <a:rPr lang="en-US" sz="1600" b="1" u="none" strike="noStrike">
                          <a:effectLst/>
                        </a:rPr>
                        <a:t>VMT Per Household</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b="1" u="none" strike="noStrike">
                          <a:effectLst/>
                        </a:rPr>
                        <a:t>                 44.3 </a:t>
                      </a:r>
                      <a:endParaRPr lang="en-US" sz="16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67048004"/>
                  </a:ext>
                </a:extLst>
              </a:tr>
              <a:tr h="361610">
                <a:tc gridSpan="2">
                  <a:txBody>
                    <a:bodyPr/>
                    <a:lstStyle/>
                    <a:p>
                      <a:pPr algn="l" fontAlgn="b"/>
                      <a:r>
                        <a:rPr lang="en-US" sz="1600" b="1" u="none" strike="noStrike">
                          <a:effectLst/>
                        </a:rPr>
                        <a:t>VMT Distribution by MPG Category</a:t>
                      </a:r>
                      <a:endParaRPr lang="en-US" sz="16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extLst>
                  <a:ext uri="{0D108BD9-81ED-4DB2-BD59-A6C34878D82A}">
                    <a16:rowId xmlns:a16="http://schemas.microsoft.com/office/drawing/2014/main" val="2415290751"/>
                  </a:ext>
                </a:extLst>
              </a:tr>
              <a:tr h="361610">
                <a:tc>
                  <a:txBody>
                    <a:bodyPr/>
                    <a:lstStyle/>
                    <a:p>
                      <a:pPr algn="r" fontAlgn="b"/>
                      <a:r>
                        <a:rPr lang="en-US" sz="1600" b="1" u="none" strike="noStrike">
                          <a:effectLst/>
                        </a:rPr>
                        <a:t>EV</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b="1" u="none" strike="noStrike">
                          <a:effectLst/>
                        </a:rPr>
                        <a:t>0.8%</a:t>
                      </a:r>
                      <a:endParaRPr lang="en-US" sz="16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1606110"/>
                  </a:ext>
                </a:extLst>
              </a:tr>
              <a:tr h="361610">
                <a:tc>
                  <a:txBody>
                    <a:bodyPr/>
                    <a:lstStyle/>
                    <a:p>
                      <a:pPr algn="r" fontAlgn="b"/>
                      <a:r>
                        <a:rPr lang="en-US" sz="1600" b="1" u="none" strike="noStrike">
                          <a:effectLst/>
                        </a:rPr>
                        <a:t>MPG &gt; 30</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b="1" u="none" strike="noStrike">
                          <a:effectLst/>
                        </a:rPr>
                        <a:t>14.5%</a:t>
                      </a:r>
                      <a:endParaRPr lang="en-US" sz="16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67100677"/>
                  </a:ext>
                </a:extLst>
              </a:tr>
              <a:tr h="361610">
                <a:tc>
                  <a:txBody>
                    <a:bodyPr/>
                    <a:lstStyle/>
                    <a:p>
                      <a:pPr algn="r" fontAlgn="b"/>
                      <a:r>
                        <a:rPr lang="en-US" sz="1600" b="1" u="none" strike="noStrike">
                          <a:effectLst/>
                        </a:rPr>
                        <a:t>MPG  25-30</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b="1" u="none" strike="noStrike">
                          <a:effectLst/>
                        </a:rPr>
                        <a:t>21.8%</a:t>
                      </a:r>
                      <a:endParaRPr lang="en-US" sz="16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67794155"/>
                  </a:ext>
                </a:extLst>
              </a:tr>
              <a:tr h="361610">
                <a:tc>
                  <a:txBody>
                    <a:bodyPr/>
                    <a:lstStyle/>
                    <a:p>
                      <a:pPr algn="r" fontAlgn="b"/>
                      <a:r>
                        <a:rPr lang="en-US" sz="1600" b="1" u="none" strike="noStrike">
                          <a:effectLst/>
                        </a:rPr>
                        <a:t>MPG 20-25</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b="1" u="none" strike="noStrike">
                          <a:effectLst/>
                        </a:rPr>
                        <a:t>32.9%</a:t>
                      </a:r>
                      <a:endParaRPr lang="en-US" sz="16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46669862"/>
                  </a:ext>
                </a:extLst>
              </a:tr>
              <a:tr h="361610">
                <a:tc>
                  <a:txBody>
                    <a:bodyPr/>
                    <a:lstStyle/>
                    <a:p>
                      <a:pPr algn="r" fontAlgn="b"/>
                      <a:r>
                        <a:rPr lang="en-US" sz="1600" b="1" u="none" strike="noStrike">
                          <a:effectLst/>
                        </a:rPr>
                        <a:t>MPG 10-20</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b="1" u="none" strike="noStrike" dirty="0">
                          <a:effectLst/>
                        </a:rPr>
                        <a:t>29.9%</a:t>
                      </a:r>
                      <a:endParaRPr lang="en-US"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00753711"/>
                  </a:ext>
                </a:extLst>
              </a:tr>
            </a:tbl>
          </a:graphicData>
        </a:graphic>
      </p:graphicFrame>
      <p:graphicFrame>
        <p:nvGraphicFramePr>
          <p:cNvPr id="17" name="Table 16">
            <a:extLst>
              <a:ext uri="{FF2B5EF4-FFF2-40B4-BE49-F238E27FC236}">
                <a16:creationId xmlns:a16="http://schemas.microsoft.com/office/drawing/2014/main" id="{888057E0-7299-407B-AC25-24E8C1BA2B3C}"/>
              </a:ext>
            </a:extLst>
          </p:cNvPr>
          <p:cNvGraphicFramePr>
            <a:graphicFrameLocks noGrp="1"/>
          </p:cNvGraphicFramePr>
          <p:nvPr>
            <p:extLst/>
          </p:nvPr>
        </p:nvGraphicFramePr>
        <p:xfrm>
          <a:off x="7184818" y="1779924"/>
          <a:ext cx="3499015" cy="2391025"/>
        </p:xfrm>
        <a:graphic>
          <a:graphicData uri="http://schemas.openxmlformats.org/drawingml/2006/table">
            <a:tbl>
              <a:tblPr>
                <a:tableStyleId>{5C22544A-7EE6-4342-B048-85BDC9FD1C3A}</a:tableStyleId>
              </a:tblPr>
              <a:tblGrid>
                <a:gridCol w="2383944">
                  <a:extLst>
                    <a:ext uri="{9D8B030D-6E8A-4147-A177-3AD203B41FA5}">
                      <a16:colId xmlns:a16="http://schemas.microsoft.com/office/drawing/2014/main" val="2128748981"/>
                    </a:ext>
                  </a:extLst>
                </a:gridCol>
                <a:gridCol w="1115071">
                  <a:extLst>
                    <a:ext uri="{9D8B030D-6E8A-4147-A177-3AD203B41FA5}">
                      <a16:colId xmlns:a16="http://schemas.microsoft.com/office/drawing/2014/main" val="2370279688"/>
                    </a:ext>
                  </a:extLst>
                </a:gridCol>
              </a:tblGrid>
              <a:tr h="341575">
                <a:tc>
                  <a:txBody>
                    <a:bodyPr/>
                    <a:lstStyle/>
                    <a:p>
                      <a:pPr algn="l" fontAlgn="b"/>
                      <a:r>
                        <a:rPr lang="en-US" sz="1600" b="1" u="none" strike="noStrike">
                          <a:effectLst/>
                        </a:rPr>
                        <a:t>Households</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n-US" sz="1600" b="1" u="none" strike="noStrike">
                          <a:effectLst/>
                        </a:rPr>
                        <a:t>1,113,624</a:t>
                      </a:r>
                      <a:endParaRPr lang="en-US" sz="16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1255645"/>
                  </a:ext>
                </a:extLst>
              </a:tr>
              <a:tr h="341575">
                <a:tc>
                  <a:txBody>
                    <a:bodyPr/>
                    <a:lstStyle/>
                    <a:p>
                      <a:pPr algn="l" fontAlgn="b"/>
                      <a:r>
                        <a:rPr lang="en-US" sz="1600" b="1" u="none" strike="noStrike">
                          <a:effectLst/>
                        </a:rPr>
                        <a:t>Population</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n-US" sz="1600" b="1" u="none" strike="noStrike">
                          <a:effectLst/>
                        </a:rPr>
                        <a:t>2,922,537</a:t>
                      </a:r>
                      <a:endParaRPr lang="en-US" sz="16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15287000"/>
                  </a:ext>
                </a:extLst>
              </a:tr>
              <a:tr h="341575">
                <a:tc>
                  <a:txBody>
                    <a:bodyPr/>
                    <a:lstStyle/>
                    <a:p>
                      <a:pPr algn="l" fontAlgn="b"/>
                      <a:r>
                        <a:rPr lang="en-US" sz="1600" b="1" u="none" strike="noStrike">
                          <a:effectLst/>
                        </a:rPr>
                        <a:t>Population for rates</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n-US" sz="1600" b="1" u="none" strike="noStrike">
                          <a:effectLst/>
                        </a:rPr>
                        <a:t>3,157,651</a:t>
                      </a:r>
                      <a:endParaRPr lang="en-US" sz="16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25034012"/>
                  </a:ext>
                </a:extLst>
              </a:tr>
              <a:tr h="341575">
                <a:tc>
                  <a:txBody>
                    <a:bodyPr/>
                    <a:lstStyle/>
                    <a:p>
                      <a:pPr algn="l" fontAlgn="b"/>
                      <a:r>
                        <a:rPr lang="en-US" sz="1600" b="1" u="none" strike="noStrike">
                          <a:effectLst/>
                        </a:rPr>
                        <a:t>Trips </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n-US" sz="1600" b="1" u="none" strike="noStrike">
                          <a:effectLst/>
                        </a:rPr>
                        <a:t>11,665,894</a:t>
                      </a:r>
                      <a:endParaRPr lang="en-US" sz="16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91124323"/>
                  </a:ext>
                </a:extLst>
              </a:tr>
              <a:tr h="341575">
                <a:tc>
                  <a:txBody>
                    <a:bodyPr/>
                    <a:lstStyle/>
                    <a:p>
                      <a:pPr algn="l" fontAlgn="b"/>
                      <a:r>
                        <a:rPr lang="en-US" sz="1600" b="1" u="none" strike="noStrike">
                          <a:effectLst/>
                        </a:rPr>
                        <a:t>VMT*</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n-US" sz="1600" b="1" u="none" strike="noStrike">
                          <a:effectLst/>
                        </a:rPr>
                        <a:t>48,179,138</a:t>
                      </a:r>
                      <a:endParaRPr lang="en-US" sz="16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73911773"/>
                  </a:ext>
                </a:extLst>
              </a:tr>
              <a:tr h="341575">
                <a:tc>
                  <a:txBody>
                    <a:bodyPr/>
                    <a:lstStyle/>
                    <a:p>
                      <a:pPr algn="l" fontAlgn="b"/>
                      <a:r>
                        <a:rPr lang="en-US" sz="1600" b="1" u="none" strike="noStrike">
                          <a:effectLst/>
                        </a:rPr>
                        <a:t>VMT Per Capita</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b="1" u="none" strike="noStrike">
                          <a:effectLst/>
                        </a:rPr>
                        <a:t>15.3</a:t>
                      </a:r>
                      <a:endParaRPr lang="en-US" sz="1600" b="1"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118099809"/>
                  </a:ext>
                </a:extLst>
              </a:tr>
              <a:tr h="341575">
                <a:tc>
                  <a:txBody>
                    <a:bodyPr/>
                    <a:lstStyle/>
                    <a:p>
                      <a:pPr algn="l" fontAlgn="b"/>
                      <a:r>
                        <a:rPr lang="en-US" sz="1600" b="1" u="none" strike="noStrike">
                          <a:effectLst/>
                        </a:rPr>
                        <a:t>VMT Per Household</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b="1" u="none" strike="noStrike" dirty="0">
                          <a:effectLst/>
                        </a:rPr>
                        <a:t>43.3</a:t>
                      </a:r>
                      <a:endParaRPr lang="en-US" sz="16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163236951"/>
                  </a:ext>
                </a:extLst>
              </a:tr>
            </a:tbl>
          </a:graphicData>
        </a:graphic>
      </p:graphicFrame>
    </p:spTree>
    <p:extLst>
      <p:ext uri="{BB962C8B-B14F-4D97-AF65-F5344CB8AC3E}">
        <p14:creationId xmlns:p14="http://schemas.microsoft.com/office/powerpoint/2010/main" val="231520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A7BAE-9DB2-4080-938A-EC03CDE0EF98}"/>
              </a:ext>
            </a:extLst>
          </p:cNvPr>
          <p:cNvSpPr>
            <a:spLocks noGrp="1"/>
          </p:cNvSpPr>
          <p:nvPr>
            <p:ph type="title"/>
          </p:nvPr>
        </p:nvSpPr>
        <p:spPr/>
        <p:txBody>
          <a:bodyPr/>
          <a:lstStyle/>
          <a:p>
            <a:r>
              <a:rPr lang="en-US" dirty="0"/>
              <a:t>Takeaways</a:t>
            </a:r>
          </a:p>
        </p:txBody>
      </p:sp>
      <p:sp>
        <p:nvSpPr>
          <p:cNvPr id="3" name="Content Placeholder 2">
            <a:extLst>
              <a:ext uri="{FF2B5EF4-FFF2-40B4-BE49-F238E27FC236}">
                <a16:creationId xmlns:a16="http://schemas.microsoft.com/office/drawing/2014/main" id="{3E2EBD5A-DCF9-486F-B9B4-A96232677F31}"/>
              </a:ext>
            </a:extLst>
          </p:cNvPr>
          <p:cNvSpPr>
            <a:spLocks noGrp="1"/>
          </p:cNvSpPr>
          <p:nvPr>
            <p:ph idx="1"/>
          </p:nvPr>
        </p:nvSpPr>
        <p:spPr/>
        <p:txBody>
          <a:bodyPr/>
          <a:lstStyle/>
          <a:p>
            <a:r>
              <a:rPr lang="en-US" dirty="0"/>
              <a:t>There are substantial differences in all travel related statistics.</a:t>
            </a:r>
          </a:p>
          <a:p>
            <a:r>
              <a:rPr lang="en-US" dirty="0"/>
              <a:t>There are substantial differences in demographics.</a:t>
            </a:r>
          </a:p>
          <a:p>
            <a:r>
              <a:rPr lang="en-US" dirty="0"/>
              <a:t>Besides the demographics, the urban form is thought to be an important factor that leads to the differences.</a:t>
            </a:r>
          </a:p>
        </p:txBody>
      </p:sp>
    </p:spTree>
    <p:extLst>
      <p:ext uri="{BB962C8B-B14F-4D97-AF65-F5344CB8AC3E}">
        <p14:creationId xmlns:p14="http://schemas.microsoft.com/office/powerpoint/2010/main" val="2295199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CAF2B011-22DC-4FC0-8D4A-0FB7A7A69D40}"/>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79722" y="219005"/>
            <a:ext cx="4916278" cy="6419990"/>
          </a:xfrm>
        </p:spPr>
      </p:pic>
      <p:sp>
        <p:nvSpPr>
          <p:cNvPr id="8" name="Oval 7">
            <a:extLst>
              <a:ext uri="{FF2B5EF4-FFF2-40B4-BE49-F238E27FC236}">
                <a16:creationId xmlns:a16="http://schemas.microsoft.com/office/drawing/2014/main" id="{3C7C15A2-451A-4DC7-AAA7-2046B9072A2F}"/>
              </a:ext>
            </a:extLst>
          </p:cNvPr>
          <p:cNvSpPr/>
          <p:nvPr/>
        </p:nvSpPr>
        <p:spPr>
          <a:xfrm>
            <a:off x="2116423" y="2529444"/>
            <a:ext cx="876158" cy="689457"/>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8EF9DD76-BAC8-4C78-8966-673EC0B7E1AB}"/>
              </a:ext>
            </a:extLst>
          </p:cNvPr>
          <p:cNvSpPr/>
          <p:nvPr/>
        </p:nvSpPr>
        <p:spPr>
          <a:xfrm>
            <a:off x="4477634" y="6101937"/>
            <a:ext cx="876158" cy="689457"/>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2CE7F8F9-8F4A-4E57-AFE3-835EC8BE4DB9}"/>
              </a:ext>
            </a:extLst>
          </p:cNvPr>
          <p:cNvSpPr txBox="1"/>
          <p:nvPr/>
        </p:nvSpPr>
        <p:spPr>
          <a:xfrm>
            <a:off x="6768935" y="1199408"/>
            <a:ext cx="4334494" cy="4862870"/>
          </a:xfrm>
          <a:prstGeom prst="rect">
            <a:avLst/>
          </a:prstGeom>
          <a:noFill/>
        </p:spPr>
        <p:txBody>
          <a:bodyPr wrap="square" rtlCol="0">
            <a:spAutoFit/>
          </a:bodyPr>
          <a:lstStyle/>
          <a:p>
            <a:r>
              <a:rPr lang="en-US" sz="3200" dirty="0"/>
              <a:t>SACOG</a:t>
            </a:r>
          </a:p>
          <a:p>
            <a:r>
              <a:rPr lang="en-US" sz="2400" dirty="0"/>
              <a:t>Census Block Groups: 1,480</a:t>
            </a:r>
          </a:p>
          <a:p>
            <a:r>
              <a:rPr lang="en-US" sz="2400" dirty="0"/>
              <a:t>Population: 2,411,845</a:t>
            </a:r>
          </a:p>
          <a:p>
            <a:r>
              <a:rPr lang="en-US" sz="2400" dirty="0"/>
              <a:t>Households: 861,820</a:t>
            </a:r>
          </a:p>
          <a:p>
            <a:endParaRPr lang="en-US" dirty="0"/>
          </a:p>
          <a:p>
            <a:endParaRPr lang="en-US" dirty="0"/>
          </a:p>
          <a:p>
            <a:endParaRPr lang="en-US" dirty="0"/>
          </a:p>
          <a:p>
            <a:r>
              <a:rPr lang="en-US" sz="3200" dirty="0"/>
              <a:t>SANDAG</a:t>
            </a:r>
          </a:p>
          <a:p>
            <a:r>
              <a:rPr lang="en-US" sz="2400" dirty="0"/>
              <a:t>Census Block Groups: 1,795</a:t>
            </a:r>
          </a:p>
          <a:p>
            <a:r>
              <a:rPr lang="en-US" sz="2400" dirty="0"/>
              <a:t>Population: 3,223,096 </a:t>
            </a:r>
          </a:p>
          <a:p>
            <a:r>
              <a:rPr lang="en-US" sz="2400" dirty="0"/>
              <a:t>Households: 1,094,157</a:t>
            </a:r>
          </a:p>
          <a:p>
            <a:endParaRPr lang="en-US" sz="2400" dirty="0"/>
          </a:p>
          <a:p>
            <a:r>
              <a:rPr lang="en-US" sz="2400" dirty="0"/>
              <a:t>Data from the 2011-2015 ACS</a:t>
            </a:r>
          </a:p>
        </p:txBody>
      </p:sp>
    </p:spTree>
    <p:extLst>
      <p:ext uri="{BB962C8B-B14F-4D97-AF65-F5344CB8AC3E}">
        <p14:creationId xmlns:p14="http://schemas.microsoft.com/office/powerpoint/2010/main" val="302539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0D615-59D5-4AC6-BDAC-34A36F3C02BD}"/>
              </a:ext>
            </a:extLst>
          </p:cNvPr>
          <p:cNvSpPr>
            <a:spLocks noGrp="1"/>
          </p:cNvSpPr>
          <p:nvPr>
            <p:ph type="title"/>
          </p:nvPr>
        </p:nvSpPr>
        <p:spPr>
          <a:xfrm>
            <a:off x="838200" y="365125"/>
            <a:ext cx="10268712" cy="1325563"/>
          </a:xfrm>
        </p:spPr>
        <p:txBody>
          <a:bodyPr/>
          <a:lstStyle/>
          <a:p>
            <a:pPr algn="ctr"/>
            <a:r>
              <a:rPr lang="en-US" dirty="0"/>
              <a:t>Sample Rate</a:t>
            </a:r>
          </a:p>
        </p:txBody>
      </p:sp>
      <p:graphicFrame>
        <p:nvGraphicFramePr>
          <p:cNvPr id="6" name="Content Placeholder 5">
            <a:extLst>
              <a:ext uri="{FF2B5EF4-FFF2-40B4-BE49-F238E27FC236}">
                <a16:creationId xmlns:a16="http://schemas.microsoft.com/office/drawing/2014/main" id="{519D651B-4037-4AED-B470-762648FC012A}"/>
              </a:ext>
            </a:extLst>
          </p:cNvPr>
          <p:cNvGraphicFramePr>
            <a:graphicFrameLocks noGrp="1"/>
          </p:cNvGraphicFramePr>
          <p:nvPr>
            <p:ph idx="1"/>
            <p:extLst>
              <p:ext uri="{D42A27DB-BD31-4B8C-83A1-F6EECF244321}">
                <p14:modId xmlns:p14="http://schemas.microsoft.com/office/powerpoint/2010/main" val="2627069087"/>
              </p:ext>
            </p:extLst>
          </p:nvPr>
        </p:nvGraphicFramePr>
        <p:xfrm>
          <a:off x="838200" y="1825625"/>
          <a:ext cx="4680098" cy="418177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6828BA72-A76D-4EC4-9F15-F5FA57B801A0}"/>
              </a:ext>
            </a:extLst>
          </p:cNvPr>
          <p:cNvGraphicFramePr>
            <a:graphicFrameLocks/>
          </p:cNvGraphicFramePr>
          <p:nvPr>
            <p:extLst>
              <p:ext uri="{D42A27DB-BD31-4B8C-83A1-F6EECF244321}">
                <p14:modId xmlns:p14="http://schemas.microsoft.com/office/powerpoint/2010/main" val="1559539284"/>
              </p:ext>
            </p:extLst>
          </p:nvPr>
        </p:nvGraphicFramePr>
        <p:xfrm>
          <a:off x="5981319" y="1825625"/>
          <a:ext cx="4954905" cy="418177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86706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C5AAF-E1E0-4570-9606-77446E71D829}"/>
              </a:ext>
            </a:extLst>
          </p:cNvPr>
          <p:cNvSpPr>
            <a:spLocks noGrp="1"/>
          </p:cNvSpPr>
          <p:nvPr>
            <p:ph type="title"/>
          </p:nvPr>
        </p:nvSpPr>
        <p:spPr/>
        <p:txBody>
          <a:bodyPr/>
          <a:lstStyle/>
          <a:p>
            <a:pPr algn="ctr"/>
            <a:r>
              <a:rPr lang="en-US" dirty="0"/>
              <a:t>Response Rate</a:t>
            </a:r>
          </a:p>
        </p:txBody>
      </p:sp>
      <p:graphicFrame>
        <p:nvGraphicFramePr>
          <p:cNvPr id="4" name="Content Placeholder 3">
            <a:extLst>
              <a:ext uri="{FF2B5EF4-FFF2-40B4-BE49-F238E27FC236}">
                <a16:creationId xmlns:a16="http://schemas.microsoft.com/office/drawing/2014/main" id="{390E06A7-DA5F-4E78-BF33-5B3DA004CD26}"/>
              </a:ext>
            </a:extLst>
          </p:cNvPr>
          <p:cNvGraphicFramePr>
            <a:graphicFrameLocks noGrp="1"/>
          </p:cNvGraphicFramePr>
          <p:nvPr>
            <p:ph idx="1"/>
            <p:extLst>
              <p:ext uri="{D42A27DB-BD31-4B8C-83A1-F6EECF244321}">
                <p14:modId xmlns:p14="http://schemas.microsoft.com/office/powerpoint/2010/main" val="948814652"/>
              </p:ext>
            </p:extLst>
          </p:nvPr>
        </p:nvGraphicFramePr>
        <p:xfrm>
          <a:off x="439387" y="2310293"/>
          <a:ext cx="5462649" cy="2861862"/>
        </p:xfrm>
        <a:graphic>
          <a:graphicData uri="http://schemas.openxmlformats.org/drawingml/2006/table">
            <a:tbl>
              <a:tblPr>
                <a:tableStyleId>{3C2FFA5D-87B4-456A-9821-1D502468CF0F}</a:tableStyleId>
              </a:tblPr>
              <a:tblGrid>
                <a:gridCol w="1280345">
                  <a:extLst>
                    <a:ext uri="{9D8B030D-6E8A-4147-A177-3AD203B41FA5}">
                      <a16:colId xmlns:a16="http://schemas.microsoft.com/office/drawing/2014/main" val="4070056235"/>
                    </a:ext>
                  </a:extLst>
                </a:gridCol>
                <a:gridCol w="650978">
                  <a:extLst>
                    <a:ext uri="{9D8B030D-6E8A-4147-A177-3AD203B41FA5}">
                      <a16:colId xmlns:a16="http://schemas.microsoft.com/office/drawing/2014/main" val="354180572"/>
                    </a:ext>
                  </a:extLst>
                </a:gridCol>
                <a:gridCol w="650978">
                  <a:extLst>
                    <a:ext uri="{9D8B030D-6E8A-4147-A177-3AD203B41FA5}">
                      <a16:colId xmlns:a16="http://schemas.microsoft.com/office/drawing/2014/main" val="3029719019"/>
                    </a:ext>
                  </a:extLst>
                </a:gridCol>
                <a:gridCol w="790291">
                  <a:extLst>
                    <a:ext uri="{9D8B030D-6E8A-4147-A177-3AD203B41FA5}">
                      <a16:colId xmlns:a16="http://schemas.microsoft.com/office/drawing/2014/main" val="223685776"/>
                    </a:ext>
                  </a:extLst>
                </a:gridCol>
                <a:gridCol w="1033153">
                  <a:extLst>
                    <a:ext uri="{9D8B030D-6E8A-4147-A177-3AD203B41FA5}">
                      <a16:colId xmlns:a16="http://schemas.microsoft.com/office/drawing/2014/main" val="3181956647"/>
                    </a:ext>
                  </a:extLst>
                </a:gridCol>
                <a:gridCol w="1056904">
                  <a:extLst>
                    <a:ext uri="{9D8B030D-6E8A-4147-A177-3AD203B41FA5}">
                      <a16:colId xmlns:a16="http://schemas.microsoft.com/office/drawing/2014/main" val="1638640278"/>
                    </a:ext>
                  </a:extLst>
                </a:gridCol>
              </a:tblGrid>
              <a:tr h="875461">
                <a:tc>
                  <a:txBody>
                    <a:bodyPr/>
                    <a:lstStyle/>
                    <a:p>
                      <a:pPr algn="l" fontAlgn="ctr"/>
                      <a:r>
                        <a:rPr lang="en-US" sz="1400" b="1" u="none" strike="noStrike" dirty="0">
                          <a:effectLst/>
                        </a:rPr>
                        <a:t>Sample segment</a:t>
                      </a:r>
                      <a:endParaRPr lang="en-US" sz="1400" b="1" i="0" u="none" strike="noStrike" dirty="0">
                        <a:solidFill>
                          <a:srgbClr val="000000"/>
                        </a:solidFill>
                        <a:effectLst/>
                        <a:latin typeface="Segoe UI" panose="020B0502040204020203" pitchFamily="34" charset="0"/>
                      </a:endParaRPr>
                    </a:p>
                  </a:txBody>
                  <a:tcPr marL="9525" marR="9525" marT="9525" marB="0" anchor="ctr"/>
                </a:tc>
                <a:tc>
                  <a:txBody>
                    <a:bodyPr/>
                    <a:lstStyle/>
                    <a:p>
                      <a:pPr algn="l" fontAlgn="ctr"/>
                      <a:r>
                        <a:rPr lang="en-US" sz="1400" b="1" u="none" strike="noStrike" dirty="0">
                          <a:effectLst/>
                        </a:rPr>
                        <a:t>Number of </a:t>
                      </a:r>
                    </a:p>
                    <a:p>
                      <a:pPr algn="l" fontAlgn="ctr"/>
                      <a:r>
                        <a:rPr lang="en-US" sz="1400" b="1" u="none" strike="noStrike" dirty="0">
                          <a:effectLst/>
                        </a:rPr>
                        <a:t>invited</a:t>
                      </a:r>
                      <a:endParaRPr lang="en-US" sz="1400" b="1" i="0" u="none" strike="noStrike" dirty="0">
                        <a:solidFill>
                          <a:srgbClr val="000000"/>
                        </a:solidFill>
                        <a:effectLst/>
                        <a:latin typeface="Segoe UI" panose="020B0502040204020203" pitchFamily="34" charset="0"/>
                      </a:endParaRPr>
                    </a:p>
                  </a:txBody>
                  <a:tcPr marL="9525" marR="9525" marT="9525" marB="0" anchor="ctr"/>
                </a:tc>
                <a:tc>
                  <a:txBody>
                    <a:bodyPr/>
                    <a:lstStyle/>
                    <a:p>
                      <a:pPr algn="l" fontAlgn="ctr"/>
                      <a:r>
                        <a:rPr lang="en-US" sz="1400" b="1" u="none" strike="noStrike" dirty="0">
                          <a:effectLst/>
                        </a:rPr>
                        <a:t>Number of</a:t>
                      </a:r>
                    </a:p>
                    <a:p>
                      <a:pPr algn="l" fontAlgn="ctr"/>
                      <a:r>
                        <a:rPr lang="en-US" sz="1400" b="1" u="none" strike="noStrike" dirty="0">
                          <a:effectLst/>
                        </a:rPr>
                        <a:t>completed</a:t>
                      </a:r>
                      <a:endParaRPr lang="en-US" sz="1400" b="1" i="0" u="none" strike="noStrike" dirty="0">
                        <a:solidFill>
                          <a:srgbClr val="000000"/>
                        </a:solidFill>
                        <a:effectLst/>
                        <a:latin typeface="Segoe UI" panose="020B0502040204020203" pitchFamily="34" charset="0"/>
                      </a:endParaRPr>
                    </a:p>
                  </a:txBody>
                  <a:tcPr marL="9525" marR="9525" marT="9525" marB="0" anchor="ctr"/>
                </a:tc>
                <a:tc>
                  <a:txBody>
                    <a:bodyPr/>
                    <a:lstStyle/>
                    <a:p>
                      <a:pPr algn="l" fontAlgn="ctr"/>
                      <a:r>
                        <a:rPr lang="en-US" sz="1400" b="1" u="none" strike="noStrike" dirty="0">
                          <a:effectLst/>
                        </a:rPr>
                        <a:t>Response Rate</a:t>
                      </a:r>
                      <a:endParaRPr lang="en-US" sz="1400" b="1" i="0" u="none" strike="noStrike" dirty="0">
                        <a:solidFill>
                          <a:srgbClr val="000000"/>
                        </a:solidFill>
                        <a:effectLst/>
                        <a:latin typeface="Segoe UI" panose="020B0502040204020203" pitchFamily="34" charset="0"/>
                      </a:endParaRPr>
                    </a:p>
                  </a:txBody>
                  <a:tcPr marL="9525" marR="9525" marT="9525" marB="0" anchor="ctr"/>
                </a:tc>
                <a:tc>
                  <a:txBody>
                    <a:bodyPr/>
                    <a:lstStyle/>
                    <a:p>
                      <a:pPr algn="l" fontAlgn="ctr"/>
                      <a:r>
                        <a:rPr lang="en-US" sz="1400" b="1" u="none" strike="noStrike" dirty="0">
                          <a:effectLst/>
                        </a:rPr>
                        <a:t>Response rate relative to regular sample</a:t>
                      </a:r>
                      <a:endParaRPr lang="en-US" sz="1400" b="1" i="0" u="none" strike="noStrike" dirty="0">
                        <a:solidFill>
                          <a:srgbClr val="000000"/>
                        </a:solidFill>
                        <a:effectLst/>
                        <a:latin typeface="Segoe UI" panose="020B0502040204020203" pitchFamily="34" charset="0"/>
                      </a:endParaRPr>
                    </a:p>
                  </a:txBody>
                  <a:tcPr marL="9525" marR="9525" marT="9525" marB="0" anchor="ctr"/>
                </a:tc>
                <a:tc>
                  <a:txBody>
                    <a:bodyPr/>
                    <a:lstStyle/>
                    <a:p>
                      <a:pPr algn="l" fontAlgn="ctr"/>
                      <a:r>
                        <a:rPr lang="en-US" sz="1400" b="1" u="none" strike="noStrike" dirty="0">
                          <a:effectLst/>
                        </a:rPr>
                        <a:t>Relative response rate</a:t>
                      </a:r>
                      <a:endParaRPr lang="en-US" sz="1400" b="1" i="0" u="none" strike="noStrike" dirty="0">
                        <a:solidFill>
                          <a:srgbClr val="000000"/>
                        </a:solidFill>
                        <a:effectLst/>
                        <a:latin typeface="Segoe UI" panose="020B0502040204020203" pitchFamily="34" charset="0"/>
                      </a:endParaRPr>
                    </a:p>
                  </a:txBody>
                  <a:tcPr marL="9525" marR="9525" marT="9525" marB="0" anchor="ctr"/>
                </a:tc>
                <a:extLst>
                  <a:ext uri="{0D108BD9-81ED-4DB2-BD59-A6C34878D82A}">
                    <a16:rowId xmlns:a16="http://schemas.microsoft.com/office/drawing/2014/main" val="631416942"/>
                  </a:ext>
                </a:extLst>
              </a:tr>
              <a:tr h="339689">
                <a:tc>
                  <a:txBody>
                    <a:bodyPr/>
                    <a:lstStyle/>
                    <a:p>
                      <a:pPr algn="l" fontAlgn="b"/>
                      <a:r>
                        <a:rPr lang="en-US" sz="1200" u="none" strike="noStrike" dirty="0">
                          <a:effectLst/>
                        </a:rPr>
                        <a:t>General Population</a:t>
                      </a:r>
                      <a:endParaRPr lang="en-US" sz="1200" b="0"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a:effectLst/>
                        </a:rPr>
                        <a:t>       75,401 </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a:effectLst/>
                        </a:rPr>
                        <a:t>         1,741 </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a:effectLst/>
                        </a:rPr>
                        <a:t>2.3%</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dirty="0">
                          <a:effectLst/>
                        </a:rPr>
                        <a:t>100.0%</a:t>
                      </a:r>
                      <a:endParaRPr lang="en-US" sz="1200" b="0"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a:effectLst/>
                        </a:rPr>
                        <a:t>93.7%</a:t>
                      </a:r>
                      <a:endParaRPr lang="en-US" sz="1200" b="0" i="0" u="none" strike="noStrike">
                        <a:solidFill>
                          <a:srgbClr val="000000"/>
                        </a:solidFill>
                        <a:effectLst/>
                        <a:latin typeface="Segoe UI" panose="020B0502040204020203" pitchFamily="34" charset="0"/>
                      </a:endParaRPr>
                    </a:p>
                  </a:txBody>
                  <a:tcPr marL="9525" marR="9525" marT="9525" marB="0" anchor="b"/>
                </a:tc>
                <a:extLst>
                  <a:ext uri="{0D108BD9-81ED-4DB2-BD59-A6C34878D82A}">
                    <a16:rowId xmlns:a16="http://schemas.microsoft.com/office/drawing/2014/main" val="1020848336"/>
                  </a:ext>
                </a:extLst>
              </a:tr>
              <a:tr h="430273">
                <a:tc>
                  <a:txBody>
                    <a:bodyPr/>
                    <a:lstStyle/>
                    <a:p>
                      <a:pPr algn="l" fontAlgn="b"/>
                      <a:r>
                        <a:rPr lang="en-US" sz="1200" u="none" strike="noStrike" dirty="0">
                          <a:effectLst/>
                        </a:rPr>
                        <a:t>Medium Walk/Bike/Transit</a:t>
                      </a:r>
                      <a:endParaRPr lang="en-US" sz="1200" b="0"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dirty="0">
                          <a:effectLst/>
                        </a:rPr>
                        <a:t>       28,010 </a:t>
                      </a:r>
                      <a:endParaRPr lang="en-US" sz="1200" b="0"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dirty="0">
                          <a:effectLst/>
                        </a:rPr>
                        <a:t>            693 </a:t>
                      </a:r>
                      <a:endParaRPr lang="en-US" sz="1200" b="0"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dirty="0">
                          <a:effectLst/>
                        </a:rPr>
                        <a:t>2.5%</a:t>
                      </a:r>
                      <a:endParaRPr lang="en-US" sz="1200" b="0"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dirty="0">
                          <a:effectLst/>
                        </a:rPr>
                        <a:t>107.2%</a:t>
                      </a:r>
                      <a:endParaRPr lang="en-US" sz="1200" b="0"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a:effectLst/>
                        </a:rPr>
                        <a:t>100.4%</a:t>
                      </a:r>
                      <a:endParaRPr lang="en-US" sz="1200" b="0" i="0" u="none" strike="noStrike">
                        <a:solidFill>
                          <a:srgbClr val="000000"/>
                        </a:solidFill>
                        <a:effectLst/>
                        <a:latin typeface="Segoe UI" panose="020B0502040204020203" pitchFamily="34" charset="0"/>
                      </a:endParaRPr>
                    </a:p>
                  </a:txBody>
                  <a:tcPr marL="9525" marR="9525" marT="9525" marB="0" anchor="b"/>
                </a:tc>
                <a:extLst>
                  <a:ext uri="{0D108BD9-81ED-4DB2-BD59-A6C34878D82A}">
                    <a16:rowId xmlns:a16="http://schemas.microsoft.com/office/drawing/2014/main" val="2699695396"/>
                  </a:ext>
                </a:extLst>
              </a:tr>
              <a:tr h="339689">
                <a:tc>
                  <a:txBody>
                    <a:bodyPr/>
                    <a:lstStyle/>
                    <a:p>
                      <a:pPr algn="l" fontAlgn="b"/>
                      <a:r>
                        <a:rPr lang="en-US" sz="1200" u="none" strike="noStrike">
                          <a:effectLst/>
                        </a:rPr>
                        <a:t>Rural</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a:effectLst/>
                        </a:rPr>
                        <a:t>       19,519 </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dirty="0">
                          <a:effectLst/>
                        </a:rPr>
                        <a:t>            321 </a:t>
                      </a:r>
                      <a:endParaRPr lang="en-US" sz="1200" b="0"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dirty="0">
                          <a:effectLst/>
                        </a:rPr>
                        <a:t>1.6%</a:t>
                      </a:r>
                      <a:endParaRPr lang="en-US" sz="1200" b="0"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dirty="0">
                          <a:effectLst/>
                        </a:rPr>
                        <a:t>71.2%</a:t>
                      </a:r>
                      <a:endParaRPr lang="en-US" sz="1200" b="0"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dirty="0">
                          <a:effectLst/>
                        </a:rPr>
                        <a:t>66.7%</a:t>
                      </a:r>
                      <a:endParaRPr lang="en-US" sz="1200" b="0" i="0" u="none" strike="noStrike" dirty="0">
                        <a:solidFill>
                          <a:srgbClr val="000000"/>
                        </a:solidFill>
                        <a:effectLst/>
                        <a:latin typeface="Segoe UI" panose="020B0502040204020203" pitchFamily="34" charset="0"/>
                      </a:endParaRPr>
                    </a:p>
                  </a:txBody>
                  <a:tcPr marL="9525" marR="9525" marT="9525" marB="0" anchor="b"/>
                </a:tc>
                <a:extLst>
                  <a:ext uri="{0D108BD9-81ED-4DB2-BD59-A6C34878D82A}">
                    <a16:rowId xmlns:a16="http://schemas.microsoft.com/office/drawing/2014/main" val="2385871789"/>
                  </a:ext>
                </a:extLst>
              </a:tr>
              <a:tr h="430273">
                <a:tc>
                  <a:txBody>
                    <a:bodyPr/>
                    <a:lstStyle/>
                    <a:p>
                      <a:pPr algn="l" fontAlgn="b"/>
                      <a:r>
                        <a:rPr lang="en-US" sz="1200" u="none" strike="noStrike">
                          <a:effectLst/>
                        </a:rPr>
                        <a:t>TNC or High Walk/Bike/Transit</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a:effectLst/>
                        </a:rPr>
                        <a:t>       39,700 </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a:effectLst/>
                        </a:rPr>
                        <a:t>         1,254 </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dirty="0">
                          <a:effectLst/>
                        </a:rPr>
                        <a:t>3.2%</a:t>
                      </a:r>
                      <a:endParaRPr lang="en-US" sz="1200" b="0"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dirty="0">
                          <a:effectLst/>
                        </a:rPr>
                        <a:t>136.8%</a:t>
                      </a:r>
                      <a:endParaRPr lang="en-US" sz="1200" b="0"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dirty="0">
                          <a:effectLst/>
                        </a:rPr>
                        <a:t>128.1%</a:t>
                      </a:r>
                      <a:endParaRPr lang="en-US" sz="1200" b="0" i="0" u="none" strike="noStrike" dirty="0">
                        <a:solidFill>
                          <a:srgbClr val="000000"/>
                        </a:solidFill>
                        <a:effectLst/>
                        <a:latin typeface="Segoe UI" panose="020B0502040204020203" pitchFamily="34" charset="0"/>
                      </a:endParaRPr>
                    </a:p>
                  </a:txBody>
                  <a:tcPr marL="9525" marR="9525" marT="9525" marB="0" anchor="b"/>
                </a:tc>
                <a:extLst>
                  <a:ext uri="{0D108BD9-81ED-4DB2-BD59-A6C34878D82A}">
                    <a16:rowId xmlns:a16="http://schemas.microsoft.com/office/drawing/2014/main" val="379053108"/>
                  </a:ext>
                </a:extLst>
              </a:tr>
              <a:tr h="339689">
                <a:tc>
                  <a:txBody>
                    <a:bodyPr/>
                    <a:lstStyle/>
                    <a:p>
                      <a:pPr algn="l" fontAlgn="b"/>
                      <a:r>
                        <a:rPr lang="en-US" sz="1200" b="1" u="none" strike="noStrike" dirty="0">
                          <a:effectLst/>
                        </a:rPr>
                        <a:t>Total</a:t>
                      </a:r>
                      <a:endParaRPr lang="en-US" sz="1200" b="1"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b="1" u="none" strike="noStrike" dirty="0">
                          <a:effectLst/>
                        </a:rPr>
                        <a:t>     162,630 </a:t>
                      </a:r>
                      <a:endParaRPr lang="en-US" sz="1200" b="1"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b="1" u="none" strike="noStrike" dirty="0">
                          <a:effectLst/>
                        </a:rPr>
                        <a:t>         4,009 </a:t>
                      </a:r>
                      <a:endParaRPr lang="en-US" sz="1200" b="1"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b="1" u="none" strike="noStrike" dirty="0">
                          <a:effectLst/>
                        </a:rPr>
                        <a:t>2.5%</a:t>
                      </a:r>
                      <a:endParaRPr lang="en-US" sz="1200" b="1"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dirty="0">
                          <a:effectLst/>
                        </a:rPr>
                        <a:t>106.8%</a:t>
                      </a:r>
                      <a:endParaRPr lang="en-US" sz="1200" b="0"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dirty="0">
                          <a:effectLst/>
                        </a:rPr>
                        <a:t>100.0%</a:t>
                      </a:r>
                      <a:endParaRPr lang="en-US" sz="1200" b="0" i="0" u="none" strike="noStrike" dirty="0">
                        <a:solidFill>
                          <a:srgbClr val="000000"/>
                        </a:solidFill>
                        <a:effectLst/>
                        <a:latin typeface="Segoe UI" panose="020B0502040204020203" pitchFamily="34" charset="0"/>
                      </a:endParaRPr>
                    </a:p>
                  </a:txBody>
                  <a:tcPr marL="9525" marR="9525" marT="9525" marB="0" anchor="b"/>
                </a:tc>
                <a:extLst>
                  <a:ext uri="{0D108BD9-81ED-4DB2-BD59-A6C34878D82A}">
                    <a16:rowId xmlns:a16="http://schemas.microsoft.com/office/drawing/2014/main" val="1254647283"/>
                  </a:ext>
                </a:extLst>
              </a:tr>
            </a:tbl>
          </a:graphicData>
        </a:graphic>
      </p:graphicFrame>
      <p:graphicFrame>
        <p:nvGraphicFramePr>
          <p:cNvPr id="5" name="Table 4">
            <a:extLst>
              <a:ext uri="{FF2B5EF4-FFF2-40B4-BE49-F238E27FC236}">
                <a16:creationId xmlns:a16="http://schemas.microsoft.com/office/drawing/2014/main" id="{CEA54DD5-6A2B-4647-9490-2347E441F0AD}"/>
              </a:ext>
            </a:extLst>
          </p:cNvPr>
          <p:cNvGraphicFramePr>
            <a:graphicFrameLocks noGrp="1"/>
          </p:cNvGraphicFramePr>
          <p:nvPr>
            <p:extLst>
              <p:ext uri="{D42A27DB-BD31-4B8C-83A1-F6EECF244321}">
                <p14:modId xmlns:p14="http://schemas.microsoft.com/office/powerpoint/2010/main" val="3743594820"/>
              </p:ext>
            </p:extLst>
          </p:nvPr>
        </p:nvGraphicFramePr>
        <p:xfrm>
          <a:off x="6096000" y="2310294"/>
          <a:ext cx="5803075" cy="2861863"/>
        </p:xfrm>
        <a:graphic>
          <a:graphicData uri="http://schemas.openxmlformats.org/drawingml/2006/table">
            <a:tbl>
              <a:tblPr>
                <a:tableStyleId>{08FB837D-C827-4EFA-A057-4D05807E0F7C}</a:tableStyleId>
              </a:tblPr>
              <a:tblGrid>
                <a:gridCol w="1144257">
                  <a:extLst>
                    <a:ext uri="{9D8B030D-6E8A-4147-A177-3AD203B41FA5}">
                      <a16:colId xmlns:a16="http://schemas.microsoft.com/office/drawing/2014/main" val="3787305600"/>
                    </a:ext>
                  </a:extLst>
                </a:gridCol>
                <a:gridCol w="899623">
                  <a:extLst>
                    <a:ext uri="{9D8B030D-6E8A-4147-A177-3AD203B41FA5}">
                      <a16:colId xmlns:a16="http://schemas.microsoft.com/office/drawing/2014/main" val="138651702"/>
                    </a:ext>
                  </a:extLst>
                </a:gridCol>
                <a:gridCol w="946971">
                  <a:extLst>
                    <a:ext uri="{9D8B030D-6E8A-4147-A177-3AD203B41FA5}">
                      <a16:colId xmlns:a16="http://schemas.microsoft.com/office/drawing/2014/main" val="3314429031"/>
                    </a:ext>
                  </a:extLst>
                </a:gridCol>
                <a:gridCol w="733903">
                  <a:extLst>
                    <a:ext uri="{9D8B030D-6E8A-4147-A177-3AD203B41FA5}">
                      <a16:colId xmlns:a16="http://schemas.microsoft.com/office/drawing/2014/main" val="1885649623"/>
                    </a:ext>
                  </a:extLst>
                </a:gridCol>
                <a:gridCol w="1195552">
                  <a:extLst>
                    <a:ext uri="{9D8B030D-6E8A-4147-A177-3AD203B41FA5}">
                      <a16:colId xmlns:a16="http://schemas.microsoft.com/office/drawing/2014/main" val="4271372201"/>
                    </a:ext>
                  </a:extLst>
                </a:gridCol>
                <a:gridCol w="882769">
                  <a:extLst>
                    <a:ext uri="{9D8B030D-6E8A-4147-A177-3AD203B41FA5}">
                      <a16:colId xmlns:a16="http://schemas.microsoft.com/office/drawing/2014/main" val="3276859496"/>
                    </a:ext>
                  </a:extLst>
                </a:gridCol>
              </a:tblGrid>
              <a:tr h="875070">
                <a:tc>
                  <a:txBody>
                    <a:bodyPr/>
                    <a:lstStyle/>
                    <a:p>
                      <a:pPr algn="l" fontAlgn="ctr"/>
                      <a:r>
                        <a:rPr lang="en-US" sz="1400" b="1" u="none" strike="noStrike" dirty="0">
                          <a:effectLst/>
                        </a:rPr>
                        <a:t>Sample segment</a:t>
                      </a:r>
                      <a:endParaRPr lang="en-US" sz="1400" b="1" i="0" u="none" strike="noStrike" dirty="0">
                        <a:solidFill>
                          <a:srgbClr val="000000"/>
                        </a:solidFill>
                        <a:effectLst/>
                        <a:latin typeface="Segoe UI" panose="020B0502040204020203" pitchFamily="34" charset="0"/>
                      </a:endParaRPr>
                    </a:p>
                  </a:txBody>
                  <a:tcPr marL="9525" marR="9525" marT="9525" marB="0" anchor="ctr"/>
                </a:tc>
                <a:tc>
                  <a:txBody>
                    <a:bodyPr/>
                    <a:lstStyle/>
                    <a:p>
                      <a:pPr algn="l" fontAlgn="ctr"/>
                      <a:r>
                        <a:rPr lang="en-US" sz="1400" b="1" u="none" strike="noStrike" dirty="0">
                          <a:effectLst/>
                        </a:rPr>
                        <a:t>Number of </a:t>
                      </a:r>
                    </a:p>
                    <a:p>
                      <a:pPr algn="l" fontAlgn="ctr"/>
                      <a:r>
                        <a:rPr lang="en-US" sz="1400" b="1" u="none" strike="noStrike" dirty="0">
                          <a:effectLst/>
                        </a:rPr>
                        <a:t>invited</a:t>
                      </a:r>
                      <a:endParaRPr lang="en-US" sz="1400" b="1" i="0" u="none" strike="noStrike" dirty="0">
                        <a:solidFill>
                          <a:srgbClr val="000000"/>
                        </a:solidFill>
                        <a:effectLst/>
                        <a:latin typeface="Segoe UI" panose="020B0502040204020203" pitchFamily="34" charset="0"/>
                      </a:endParaRPr>
                    </a:p>
                  </a:txBody>
                  <a:tcPr marL="9525" marR="9525" marT="9525" marB="0" anchor="ctr"/>
                </a:tc>
                <a:tc>
                  <a:txBody>
                    <a:bodyPr/>
                    <a:lstStyle/>
                    <a:p>
                      <a:pPr algn="l" fontAlgn="ctr"/>
                      <a:r>
                        <a:rPr lang="en-US" sz="1400" b="1" u="none" strike="noStrike" dirty="0">
                          <a:effectLst/>
                        </a:rPr>
                        <a:t>Number of</a:t>
                      </a:r>
                    </a:p>
                    <a:p>
                      <a:pPr algn="l" fontAlgn="ctr"/>
                      <a:r>
                        <a:rPr lang="en-US" sz="1400" b="1" u="none" strike="noStrike" dirty="0">
                          <a:effectLst/>
                        </a:rPr>
                        <a:t>completed</a:t>
                      </a:r>
                      <a:endParaRPr lang="en-US" sz="1400" b="1" i="0" u="none" strike="noStrike" dirty="0">
                        <a:solidFill>
                          <a:srgbClr val="000000"/>
                        </a:solidFill>
                        <a:effectLst/>
                        <a:latin typeface="Segoe UI" panose="020B0502040204020203" pitchFamily="34" charset="0"/>
                      </a:endParaRPr>
                    </a:p>
                  </a:txBody>
                  <a:tcPr marL="9525" marR="9525" marT="9525" marB="0" anchor="ctr"/>
                </a:tc>
                <a:tc>
                  <a:txBody>
                    <a:bodyPr/>
                    <a:lstStyle/>
                    <a:p>
                      <a:pPr algn="l" fontAlgn="ctr"/>
                      <a:r>
                        <a:rPr lang="en-US" sz="1400" b="1" u="none" strike="noStrike" dirty="0">
                          <a:effectLst/>
                        </a:rPr>
                        <a:t>Response Rate</a:t>
                      </a:r>
                      <a:endParaRPr lang="en-US" sz="1400" b="1" i="0" u="none" strike="noStrike" dirty="0">
                        <a:solidFill>
                          <a:srgbClr val="000000"/>
                        </a:solidFill>
                        <a:effectLst/>
                        <a:latin typeface="Segoe UI" panose="020B0502040204020203" pitchFamily="34" charset="0"/>
                      </a:endParaRPr>
                    </a:p>
                  </a:txBody>
                  <a:tcPr marL="9525" marR="9525" marT="9525" marB="0" anchor="ctr"/>
                </a:tc>
                <a:tc>
                  <a:txBody>
                    <a:bodyPr/>
                    <a:lstStyle/>
                    <a:p>
                      <a:pPr algn="l" fontAlgn="ctr"/>
                      <a:r>
                        <a:rPr lang="en-US" sz="1400" b="1" u="none" strike="noStrike" dirty="0">
                          <a:effectLst/>
                        </a:rPr>
                        <a:t>Response rate relative to regular sample</a:t>
                      </a:r>
                      <a:endParaRPr lang="en-US" sz="1400" b="1" i="0" u="none" strike="noStrike" dirty="0">
                        <a:solidFill>
                          <a:srgbClr val="000000"/>
                        </a:solidFill>
                        <a:effectLst/>
                        <a:latin typeface="Segoe UI" panose="020B0502040204020203" pitchFamily="34" charset="0"/>
                      </a:endParaRPr>
                    </a:p>
                  </a:txBody>
                  <a:tcPr marL="9525" marR="9525" marT="9525" marB="0" anchor="ctr"/>
                </a:tc>
                <a:tc>
                  <a:txBody>
                    <a:bodyPr/>
                    <a:lstStyle/>
                    <a:p>
                      <a:pPr algn="l" fontAlgn="ctr"/>
                      <a:r>
                        <a:rPr lang="en-US" sz="1400" b="1" u="none" strike="noStrike" dirty="0">
                          <a:effectLst/>
                        </a:rPr>
                        <a:t>Relative response rate</a:t>
                      </a:r>
                      <a:endParaRPr lang="en-US" sz="1400" b="1" i="0" u="none" strike="noStrike" dirty="0">
                        <a:solidFill>
                          <a:srgbClr val="000000"/>
                        </a:solidFill>
                        <a:effectLst/>
                        <a:latin typeface="Segoe UI" panose="020B0502040204020203" pitchFamily="34" charset="0"/>
                      </a:endParaRPr>
                    </a:p>
                  </a:txBody>
                  <a:tcPr marL="9525" marR="9525" marT="9525" marB="0" anchor="ctr"/>
                </a:tc>
                <a:extLst>
                  <a:ext uri="{0D108BD9-81ED-4DB2-BD59-A6C34878D82A}">
                    <a16:rowId xmlns:a16="http://schemas.microsoft.com/office/drawing/2014/main" val="2163535364"/>
                  </a:ext>
                </a:extLst>
              </a:tr>
              <a:tr h="394379">
                <a:tc>
                  <a:txBody>
                    <a:bodyPr/>
                    <a:lstStyle/>
                    <a:p>
                      <a:pPr algn="l" fontAlgn="b"/>
                      <a:r>
                        <a:rPr lang="en-US" sz="1200" u="none" strike="noStrike" dirty="0">
                          <a:effectLst/>
                        </a:rPr>
                        <a:t>General Population</a:t>
                      </a:r>
                      <a:endParaRPr lang="en-US" sz="1200" b="0"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dirty="0">
                          <a:effectLst/>
                        </a:rPr>
                        <a:t>             113,934 </a:t>
                      </a:r>
                      <a:endParaRPr lang="en-US" sz="1200" b="0"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dirty="0">
                          <a:effectLst/>
                        </a:rPr>
                        <a:t>                 2,983 </a:t>
                      </a:r>
                      <a:endParaRPr lang="en-US" sz="1200" b="0"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dirty="0">
                          <a:effectLst/>
                        </a:rPr>
                        <a:t>2.6%</a:t>
                      </a:r>
                      <a:endParaRPr lang="en-US" sz="1200" b="0"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dirty="0">
                          <a:effectLst/>
                        </a:rPr>
                        <a:t>100.0%</a:t>
                      </a:r>
                      <a:endParaRPr lang="en-US" sz="1200" b="0"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a:effectLst/>
                        </a:rPr>
                        <a:t>116.3%</a:t>
                      </a:r>
                      <a:endParaRPr lang="en-US" sz="1200" b="0" i="0" u="none" strike="noStrike">
                        <a:solidFill>
                          <a:srgbClr val="000000"/>
                        </a:solidFill>
                        <a:effectLst/>
                        <a:latin typeface="Segoe UI" panose="020B0502040204020203" pitchFamily="34" charset="0"/>
                      </a:endParaRPr>
                    </a:p>
                  </a:txBody>
                  <a:tcPr marL="9525" marR="9525" marT="9525" marB="0" anchor="b"/>
                </a:tc>
                <a:extLst>
                  <a:ext uri="{0D108BD9-81ED-4DB2-BD59-A6C34878D82A}">
                    <a16:rowId xmlns:a16="http://schemas.microsoft.com/office/drawing/2014/main" val="3713823704"/>
                  </a:ext>
                </a:extLst>
              </a:tr>
              <a:tr h="404310">
                <a:tc>
                  <a:txBody>
                    <a:bodyPr/>
                    <a:lstStyle/>
                    <a:p>
                      <a:pPr algn="l" fontAlgn="b"/>
                      <a:r>
                        <a:rPr lang="en-US" sz="1200" u="none" strike="noStrike" dirty="0">
                          <a:effectLst/>
                        </a:rPr>
                        <a:t>Other oversample</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dirty="0">
                          <a:effectLst/>
                        </a:rPr>
                        <a:t>               19,474 </a:t>
                      </a:r>
                      <a:endParaRPr lang="en-US" sz="1200" b="0"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dirty="0">
                          <a:effectLst/>
                        </a:rPr>
                        <a:t>                    479 </a:t>
                      </a:r>
                      <a:endParaRPr lang="en-US" sz="1200" b="0"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dirty="0">
                          <a:effectLst/>
                        </a:rPr>
                        <a:t>2.5%</a:t>
                      </a:r>
                      <a:endParaRPr lang="en-US" sz="1200" b="0"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dirty="0">
                          <a:effectLst/>
                        </a:rPr>
                        <a:t>93.9%</a:t>
                      </a:r>
                      <a:endParaRPr lang="en-US" sz="1200" b="0"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a:effectLst/>
                        </a:rPr>
                        <a:t>109.2%</a:t>
                      </a:r>
                      <a:endParaRPr lang="en-US" sz="1200" b="0" i="0" u="none" strike="noStrike">
                        <a:solidFill>
                          <a:srgbClr val="000000"/>
                        </a:solidFill>
                        <a:effectLst/>
                        <a:latin typeface="Segoe UI" panose="020B0502040204020203" pitchFamily="34" charset="0"/>
                      </a:endParaRPr>
                    </a:p>
                  </a:txBody>
                  <a:tcPr marL="9525" marR="9525" marT="9525" marB="0" anchor="b"/>
                </a:tc>
                <a:extLst>
                  <a:ext uri="{0D108BD9-81ED-4DB2-BD59-A6C34878D82A}">
                    <a16:rowId xmlns:a16="http://schemas.microsoft.com/office/drawing/2014/main" val="490104741"/>
                  </a:ext>
                </a:extLst>
              </a:tr>
              <a:tr h="399346">
                <a:tc>
                  <a:txBody>
                    <a:bodyPr/>
                    <a:lstStyle/>
                    <a:p>
                      <a:pPr algn="l" fontAlgn="b"/>
                      <a:r>
                        <a:rPr lang="en-US" sz="1200" u="none" strike="noStrike">
                          <a:effectLst/>
                        </a:rPr>
                        <a:t>Hispanic oversample</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               38,785 </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dirty="0">
                          <a:effectLst/>
                        </a:rPr>
                        <a:t>                    495 </a:t>
                      </a:r>
                      <a:endParaRPr lang="en-US" sz="1200" b="0"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dirty="0">
                          <a:effectLst/>
                        </a:rPr>
                        <a:t>1.3%</a:t>
                      </a:r>
                      <a:endParaRPr lang="en-US" sz="1200" b="0"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dirty="0">
                          <a:effectLst/>
                        </a:rPr>
                        <a:t>48.7%</a:t>
                      </a:r>
                      <a:endParaRPr lang="en-US" sz="1200" b="0"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a:effectLst/>
                        </a:rPr>
                        <a:t>56.7%</a:t>
                      </a:r>
                      <a:endParaRPr lang="en-US" sz="1200" b="0" i="0" u="none" strike="noStrike">
                        <a:solidFill>
                          <a:srgbClr val="000000"/>
                        </a:solidFill>
                        <a:effectLst/>
                        <a:latin typeface="Segoe UI" panose="020B0502040204020203" pitchFamily="34" charset="0"/>
                      </a:endParaRPr>
                    </a:p>
                  </a:txBody>
                  <a:tcPr marL="9525" marR="9525" marT="9525" marB="0" anchor="b"/>
                </a:tc>
                <a:extLst>
                  <a:ext uri="{0D108BD9-81ED-4DB2-BD59-A6C34878D82A}">
                    <a16:rowId xmlns:a16="http://schemas.microsoft.com/office/drawing/2014/main" val="1393246234"/>
                  </a:ext>
                </a:extLst>
              </a:tr>
              <a:tr h="394379">
                <a:tc>
                  <a:txBody>
                    <a:bodyPr/>
                    <a:lstStyle/>
                    <a:p>
                      <a:pPr algn="l" fontAlgn="b"/>
                      <a:r>
                        <a:rPr lang="en-US" sz="1200" u="none" strike="noStrike">
                          <a:effectLst/>
                        </a:rPr>
                        <a:t>Transportation oversample</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             103,070 </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a:effectLst/>
                        </a:rPr>
                        <a:t>                 2,242 </a:t>
                      </a:r>
                      <a:endParaRPr lang="en-US" sz="1200" b="0" i="0" u="none" strike="noStrike">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dirty="0">
                          <a:effectLst/>
                        </a:rPr>
                        <a:t>2.2%</a:t>
                      </a:r>
                      <a:endParaRPr lang="en-US" sz="1200" b="0"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dirty="0">
                          <a:effectLst/>
                        </a:rPr>
                        <a:t>83.1%</a:t>
                      </a:r>
                      <a:endParaRPr lang="en-US" sz="1200" b="0"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dirty="0">
                          <a:effectLst/>
                        </a:rPr>
                        <a:t>96.6%</a:t>
                      </a:r>
                      <a:endParaRPr lang="en-US" sz="1200" b="0" i="0" u="none" strike="noStrike" dirty="0">
                        <a:solidFill>
                          <a:srgbClr val="000000"/>
                        </a:solidFill>
                        <a:effectLst/>
                        <a:latin typeface="Segoe UI" panose="020B0502040204020203" pitchFamily="34" charset="0"/>
                      </a:endParaRPr>
                    </a:p>
                  </a:txBody>
                  <a:tcPr marL="9525" marR="9525" marT="9525" marB="0" anchor="b"/>
                </a:tc>
                <a:extLst>
                  <a:ext uri="{0D108BD9-81ED-4DB2-BD59-A6C34878D82A}">
                    <a16:rowId xmlns:a16="http://schemas.microsoft.com/office/drawing/2014/main" val="2062371034"/>
                  </a:ext>
                </a:extLst>
              </a:tr>
              <a:tr h="394379">
                <a:tc>
                  <a:txBody>
                    <a:bodyPr/>
                    <a:lstStyle/>
                    <a:p>
                      <a:pPr algn="l" fontAlgn="b"/>
                      <a:r>
                        <a:rPr lang="en-US" sz="1200" b="1" u="none" strike="noStrike" dirty="0">
                          <a:effectLst/>
                        </a:rPr>
                        <a:t>Total</a:t>
                      </a:r>
                      <a:endParaRPr lang="en-US" sz="12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b="1" u="none" strike="noStrike" dirty="0">
                          <a:effectLst/>
                        </a:rPr>
                        <a:t>             275,263 </a:t>
                      </a:r>
                      <a:endParaRPr lang="en-US" sz="1200" b="1"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b="1" u="none" strike="noStrike" dirty="0">
                          <a:effectLst/>
                        </a:rPr>
                        <a:t>                 6,199 </a:t>
                      </a:r>
                      <a:endParaRPr lang="en-US" sz="1200" b="1"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b="1" u="none" strike="noStrike" dirty="0">
                          <a:effectLst/>
                        </a:rPr>
                        <a:t>2.3%</a:t>
                      </a:r>
                      <a:endParaRPr lang="en-US" sz="1200" b="1"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dirty="0">
                          <a:effectLst/>
                        </a:rPr>
                        <a:t>86.0%</a:t>
                      </a:r>
                      <a:endParaRPr lang="en-US" sz="1200" b="0" i="0" u="none" strike="noStrike" dirty="0">
                        <a:solidFill>
                          <a:srgbClr val="000000"/>
                        </a:solidFill>
                        <a:effectLst/>
                        <a:latin typeface="Segoe UI" panose="020B0502040204020203" pitchFamily="34" charset="0"/>
                      </a:endParaRPr>
                    </a:p>
                  </a:txBody>
                  <a:tcPr marL="9525" marR="9525" marT="9525" marB="0" anchor="b"/>
                </a:tc>
                <a:tc>
                  <a:txBody>
                    <a:bodyPr/>
                    <a:lstStyle/>
                    <a:p>
                      <a:pPr algn="r" fontAlgn="b"/>
                      <a:r>
                        <a:rPr lang="en-US" sz="1200" u="none" strike="noStrike" dirty="0">
                          <a:effectLst/>
                        </a:rPr>
                        <a:t>100.0%</a:t>
                      </a:r>
                      <a:endParaRPr lang="en-US" sz="1200" b="0" i="0" u="none" strike="noStrike" dirty="0">
                        <a:solidFill>
                          <a:srgbClr val="000000"/>
                        </a:solidFill>
                        <a:effectLst/>
                        <a:latin typeface="Segoe UI" panose="020B0502040204020203" pitchFamily="34" charset="0"/>
                      </a:endParaRPr>
                    </a:p>
                  </a:txBody>
                  <a:tcPr marL="9525" marR="9525" marT="9525" marB="0" anchor="b"/>
                </a:tc>
                <a:extLst>
                  <a:ext uri="{0D108BD9-81ED-4DB2-BD59-A6C34878D82A}">
                    <a16:rowId xmlns:a16="http://schemas.microsoft.com/office/drawing/2014/main" val="1003128348"/>
                  </a:ext>
                </a:extLst>
              </a:tr>
            </a:tbl>
          </a:graphicData>
        </a:graphic>
      </p:graphicFrame>
      <p:sp>
        <p:nvSpPr>
          <p:cNvPr id="6" name="TextBox 5">
            <a:extLst>
              <a:ext uri="{FF2B5EF4-FFF2-40B4-BE49-F238E27FC236}">
                <a16:creationId xmlns:a16="http://schemas.microsoft.com/office/drawing/2014/main" id="{B922DDBE-80A9-4F4F-9198-255704AEDF42}"/>
              </a:ext>
            </a:extLst>
          </p:cNvPr>
          <p:cNvSpPr txBox="1"/>
          <p:nvPr/>
        </p:nvSpPr>
        <p:spPr>
          <a:xfrm>
            <a:off x="439387" y="1757543"/>
            <a:ext cx="1508166" cy="400110"/>
          </a:xfrm>
          <a:prstGeom prst="rect">
            <a:avLst/>
          </a:prstGeom>
          <a:noFill/>
        </p:spPr>
        <p:txBody>
          <a:bodyPr wrap="square" rtlCol="0">
            <a:spAutoFit/>
          </a:bodyPr>
          <a:lstStyle/>
          <a:p>
            <a:r>
              <a:rPr lang="en-US" sz="2000" b="1" dirty="0"/>
              <a:t>SACOG</a:t>
            </a:r>
          </a:p>
        </p:txBody>
      </p:sp>
      <p:sp>
        <p:nvSpPr>
          <p:cNvPr id="9" name="TextBox 8">
            <a:extLst>
              <a:ext uri="{FF2B5EF4-FFF2-40B4-BE49-F238E27FC236}">
                <a16:creationId xmlns:a16="http://schemas.microsoft.com/office/drawing/2014/main" id="{B23026A9-0813-4132-8189-D71E4C6905AC}"/>
              </a:ext>
            </a:extLst>
          </p:cNvPr>
          <p:cNvSpPr txBox="1"/>
          <p:nvPr/>
        </p:nvSpPr>
        <p:spPr>
          <a:xfrm>
            <a:off x="6039093" y="1781293"/>
            <a:ext cx="1121724" cy="400110"/>
          </a:xfrm>
          <a:prstGeom prst="rect">
            <a:avLst/>
          </a:prstGeom>
          <a:noFill/>
        </p:spPr>
        <p:txBody>
          <a:bodyPr wrap="square" rtlCol="0">
            <a:spAutoFit/>
          </a:bodyPr>
          <a:lstStyle/>
          <a:p>
            <a:r>
              <a:rPr lang="en-US" sz="2000" b="1" dirty="0"/>
              <a:t>SANDAG</a:t>
            </a:r>
          </a:p>
        </p:txBody>
      </p:sp>
    </p:spTree>
    <p:extLst>
      <p:ext uri="{BB962C8B-B14F-4D97-AF65-F5344CB8AC3E}">
        <p14:creationId xmlns:p14="http://schemas.microsoft.com/office/powerpoint/2010/main" val="1933079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14404-09FE-422B-B48A-FA428962ECFC}"/>
              </a:ext>
            </a:extLst>
          </p:cNvPr>
          <p:cNvSpPr>
            <a:spLocks noGrp="1"/>
          </p:cNvSpPr>
          <p:nvPr>
            <p:ph type="title"/>
          </p:nvPr>
        </p:nvSpPr>
        <p:spPr/>
        <p:txBody>
          <a:bodyPr/>
          <a:lstStyle/>
          <a:p>
            <a:pPr algn="ctr"/>
            <a:r>
              <a:rPr lang="en-US" dirty="0"/>
              <a:t>Households by Household Size</a:t>
            </a:r>
          </a:p>
        </p:txBody>
      </p:sp>
      <p:graphicFrame>
        <p:nvGraphicFramePr>
          <p:cNvPr id="4" name="Chart 3">
            <a:extLst>
              <a:ext uri="{FF2B5EF4-FFF2-40B4-BE49-F238E27FC236}">
                <a16:creationId xmlns:a16="http://schemas.microsoft.com/office/drawing/2014/main" id="{1A62E8D1-25C1-442F-A2A4-FAC5A0C1890C}"/>
              </a:ext>
            </a:extLst>
          </p:cNvPr>
          <p:cNvGraphicFramePr>
            <a:graphicFrameLocks/>
          </p:cNvGraphicFramePr>
          <p:nvPr>
            <p:extLst>
              <p:ext uri="{D42A27DB-BD31-4B8C-83A1-F6EECF244321}">
                <p14:modId xmlns:p14="http://schemas.microsoft.com/office/powerpoint/2010/main" val="268760456"/>
              </p:ext>
            </p:extLst>
          </p:nvPr>
        </p:nvGraphicFramePr>
        <p:xfrm>
          <a:off x="6010275" y="1690689"/>
          <a:ext cx="5461290" cy="417572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A0C09298-FED6-4C92-804D-C8CFA8AEAAC4}"/>
              </a:ext>
            </a:extLst>
          </p:cNvPr>
          <p:cNvGraphicFramePr>
            <a:graphicFrameLocks/>
          </p:cNvGraphicFramePr>
          <p:nvPr>
            <p:extLst>
              <p:ext uri="{D42A27DB-BD31-4B8C-83A1-F6EECF244321}">
                <p14:modId xmlns:p14="http://schemas.microsoft.com/office/powerpoint/2010/main" val="286616513"/>
              </p:ext>
            </p:extLst>
          </p:nvPr>
        </p:nvGraphicFramePr>
        <p:xfrm>
          <a:off x="267814" y="1695080"/>
          <a:ext cx="5461290" cy="417133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92714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F9DCE-A651-46EE-A40B-10BBDA48461B}"/>
              </a:ext>
            </a:extLst>
          </p:cNvPr>
          <p:cNvSpPr>
            <a:spLocks noGrp="1"/>
          </p:cNvSpPr>
          <p:nvPr>
            <p:ph type="title"/>
          </p:nvPr>
        </p:nvSpPr>
        <p:spPr/>
        <p:txBody>
          <a:bodyPr/>
          <a:lstStyle/>
          <a:p>
            <a:pPr algn="ctr"/>
            <a:r>
              <a:rPr lang="en-US" dirty="0"/>
              <a:t>Person Age of Participation Group</a:t>
            </a:r>
          </a:p>
        </p:txBody>
      </p:sp>
      <p:graphicFrame>
        <p:nvGraphicFramePr>
          <p:cNvPr id="8" name="Content Placeholder 7">
            <a:extLst>
              <a:ext uri="{FF2B5EF4-FFF2-40B4-BE49-F238E27FC236}">
                <a16:creationId xmlns:a16="http://schemas.microsoft.com/office/drawing/2014/main" id="{B6045898-13CC-4481-A06E-EF725DDDEA66}"/>
              </a:ext>
            </a:extLst>
          </p:cNvPr>
          <p:cNvGraphicFramePr>
            <a:graphicFrameLocks noGrp="1"/>
          </p:cNvGraphicFramePr>
          <p:nvPr>
            <p:ph idx="1"/>
            <p:extLst>
              <p:ext uri="{D42A27DB-BD31-4B8C-83A1-F6EECF244321}">
                <p14:modId xmlns:p14="http://schemas.microsoft.com/office/powerpoint/2010/main" val="3969376090"/>
              </p:ext>
            </p:extLst>
          </p:nvPr>
        </p:nvGraphicFramePr>
        <p:xfrm>
          <a:off x="838200" y="1825625"/>
          <a:ext cx="4701363" cy="40541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6A4D9155-5AF4-4F24-B15B-BAB048A4D22E}"/>
              </a:ext>
            </a:extLst>
          </p:cNvPr>
          <p:cNvGraphicFramePr>
            <a:graphicFrameLocks/>
          </p:cNvGraphicFramePr>
          <p:nvPr>
            <p:extLst>
              <p:ext uri="{D42A27DB-BD31-4B8C-83A1-F6EECF244321}">
                <p14:modId xmlns:p14="http://schemas.microsoft.com/office/powerpoint/2010/main" val="2572834200"/>
              </p:ext>
            </p:extLst>
          </p:nvPr>
        </p:nvGraphicFramePr>
        <p:xfrm>
          <a:off x="5756339" y="1825625"/>
          <a:ext cx="5143309" cy="405417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21324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C10EDF8-B525-422C-A900-796EC664BABC}"/>
              </a:ext>
            </a:extLst>
          </p:cNvPr>
          <p:cNvSpPr>
            <a:spLocks noGrp="1"/>
          </p:cNvSpPr>
          <p:nvPr>
            <p:ph type="title"/>
          </p:nvPr>
        </p:nvSpPr>
        <p:spPr>
          <a:xfrm>
            <a:off x="838200" y="365125"/>
            <a:ext cx="10515600" cy="1325563"/>
          </a:xfrm>
        </p:spPr>
        <p:txBody>
          <a:bodyPr>
            <a:normAutofit fontScale="90000"/>
          </a:bodyPr>
          <a:lstStyle/>
          <a:p>
            <a:pPr algn="ctr"/>
            <a:r>
              <a:rPr lang="en-US" dirty="0"/>
              <a:t>Mode Share of Linked Person Trips </a:t>
            </a:r>
            <a:br>
              <a:rPr lang="en-US" dirty="0"/>
            </a:br>
            <a:r>
              <a:rPr lang="en-US" dirty="0"/>
              <a:t>(SACOG and SANDAG)</a:t>
            </a:r>
            <a:br>
              <a:rPr lang="en-US" dirty="0"/>
            </a:br>
            <a:endParaRPr lang="en-US" dirty="0"/>
          </a:p>
        </p:txBody>
      </p:sp>
      <p:graphicFrame>
        <p:nvGraphicFramePr>
          <p:cNvPr id="9" name="Chart 8">
            <a:extLst>
              <a:ext uri="{FF2B5EF4-FFF2-40B4-BE49-F238E27FC236}">
                <a16:creationId xmlns:a16="http://schemas.microsoft.com/office/drawing/2014/main" id="{C12B4D95-B20E-417F-82F7-3E5418DCFC1A}"/>
              </a:ext>
            </a:extLst>
          </p:cNvPr>
          <p:cNvGraphicFramePr>
            <a:graphicFrameLocks/>
          </p:cNvGraphicFramePr>
          <p:nvPr>
            <p:extLst>
              <p:ext uri="{D42A27DB-BD31-4B8C-83A1-F6EECF244321}">
                <p14:modId xmlns:p14="http://schemas.microsoft.com/office/powerpoint/2010/main" val="988999537"/>
              </p:ext>
            </p:extLst>
          </p:nvPr>
        </p:nvGraphicFramePr>
        <p:xfrm>
          <a:off x="838199" y="1690685"/>
          <a:ext cx="5110223" cy="451334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34237DDA-BAEA-4300-A6FB-FA8FF75EAC9D}"/>
              </a:ext>
            </a:extLst>
          </p:cNvPr>
          <p:cNvGraphicFramePr>
            <a:graphicFrameLocks/>
          </p:cNvGraphicFramePr>
          <p:nvPr>
            <p:extLst>
              <p:ext uri="{D42A27DB-BD31-4B8C-83A1-F6EECF244321}">
                <p14:modId xmlns:p14="http://schemas.microsoft.com/office/powerpoint/2010/main" val="3517133387"/>
              </p:ext>
            </p:extLst>
          </p:nvPr>
        </p:nvGraphicFramePr>
        <p:xfrm>
          <a:off x="6096000" y="1690685"/>
          <a:ext cx="5637624" cy="451334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72940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7B0B1-A06B-41C7-90D8-2E9E0E3B150E}"/>
              </a:ext>
            </a:extLst>
          </p:cNvPr>
          <p:cNvSpPr>
            <a:spLocks noGrp="1"/>
          </p:cNvSpPr>
          <p:nvPr>
            <p:ph type="title"/>
          </p:nvPr>
        </p:nvSpPr>
        <p:spPr/>
        <p:txBody>
          <a:bodyPr>
            <a:normAutofit/>
          </a:bodyPr>
          <a:lstStyle/>
          <a:p>
            <a:pPr algn="ctr"/>
            <a:r>
              <a:rPr lang="en-US" dirty="0"/>
              <a:t>Distribution</a:t>
            </a:r>
            <a:r>
              <a:rPr lang="en-US" baseline="0" dirty="0"/>
              <a:t> of Household Vehicles (Weighted) by Participation Group</a:t>
            </a:r>
            <a:endParaRPr lang="en-US" dirty="0"/>
          </a:p>
        </p:txBody>
      </p:sp>
      <p:graphicFrame>
        <p:nvGraphicFramePr>
          <p:cNvPr id="4" name="Content Placeholder 3">
            <a:extLst>
              <a:ext uri="{FF2B5EF4-FFF2-40B4-BE49-F238E27FC236}">
                <a16:creationId xmlns:a16="http://schemas.microsoft.com/office/drawing/2014/main" id="{D514DEB8-8276-4EE1-95EB-A56468F0F351}"/>
              </a:ext>
            </a:extLst>
          </p:cNvPr>
          <p:cNvGraphicFramePr>
            <a:graphicFrameLocks noGrp="1"/>
          </p:cNvGraphicFramePr>
          <p:nvPr>
            <p:ph idx="1"/>
            <p:extLst>
              <p:ext uri="{D42A27DB-BD31-4B8C-83A1-F6EECF244321}">
                <p14:modId xmlns:p14="http://schemas.microsoft.com/office/powerpoint/2010/main" val="3906168952"/>
              </p:ext>
            </p:extLst>
          </p:nvPr>
        </p:nvGraphicFramePr>
        <p:xfrm>
          <a:off x="838200" y="1825625"/>
          <a:ext cx="4595037" cy="421366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CD9606AC-BEE5-4CF7-8694-1EA1F31C64BA}"/>
              </a:ext>
            </a:extLst>
          </p:cNvPr>
          <p:cNvGraphicFramePr>
            <a:graphicFrameLocks/>
          </p:cNvGraphicFramePr>
          <p:nvPr>
            <p:extLst>
              <p:ext uri="{D42A27DB-BD31-4B8C-83A1-F6EECF244321}">
                <p14:modId xmlns:p14="http://schemas.microsoft.com/office/powerpoint/2010/main" val="2250884174"/>
              </p:ext>
            </p:extLst>
          </p:nvPr>
        </p:nvGraphicFramePr>
        <p:xfrm>
          <a:off x="6010656" y="1825625"/>
          <a:ext cx="4895088" cy="421366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94986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9A95A45A-26D4-4942-A1CF-580D20962441}"/>
              </a:ext>
            </a:extLst>
          </p:cNvPr>
          <p:cNvGraphicFramePr>
            <a:graphicFrameLocks/>
          </p:cNvGraphicFramePr>
          <p:nvPr>
            <p:extLst>
              <p:ext uri="{D42A27DB-BD31-4B8C-83A1-F6EECF244321}">
                <p14:modId xmlns:p14="http://schemas.microsoft.com/office/powerpoint/2010/main" val="4151203583"/>
              </p:ext>
            </p:extLst>
          </p:nvPr>
        </p:nvGraphicFramePr>
        <p:xfrm>
          <a:off x="5617027" y="1883569"/>
          <a:ext cx="5545777" cy="4485945"/>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a:extLst>
              <a:ext uri="{FF2B5EF4-FFF2-40B4-BE49-F238E27FC236}">
                <a16:creationId xmlns:a16="http://schemas.microsoft.com/office/drawing/2014/main" id="{BB29F69F-6BBA-4DAD-A958-94CD94ECF722}"/>
              </a:ext>
            </a:extLst>
          </p:cNvPr>
          <p:cNvSpPr>
            <a:spLocks noGrp="1"/>
          </p:cNvSpPr>
          <p:nvPr>
            <p:ph type="title"/>
          </p:nvPr>
        </p:nvSpPr>
        <p:spPr>
          <a:xfrm>
            <a:off x="838200" y="365125"/>
            <a:ext cx="10515600" cy="1325563"/>
          </a:xfrm>
        </p:spPr>
        <p:txBody>
          <a:bodyPr>
            <a:normAutofit/>
          </a:bodyPr>
          <a:lstStyle/>
          <a:p>
            <a:pPr algn="ctr"/>
            <a:r>
              <a:rPr lang="en-US" dirty="0"/>
              <a:t>Household</a:t>
            </a:r>
            <a:r>
              <a:rPr lang="en-US" baseline="0" dirty="0"/>
              <a:t> Vehicles by Fuel Type</a:t>
            </a:r>
            <a:endParaRPr lang="en-US" dirty="0"/>
          </a:p>
        </p:txBody>
      </p:sp>
      <p:graphicFrame>
        <p:nvGraphicFramePr>
          <p:cNvPr id="6" name="Chart 5">
            <a:extLst>
              <a:ext uri="{FF2B5EF4-FFF2-40B4-BE49-F238E27FC236}">
                <a16:creationId xmlns:a16="http://schemas.microsoft.com/office/drawing/2014/main" id="{48C681AF-C311-49B4-A538-0B624B760360}"/>
              </a:ext>
            </a:extLst>
          </p:cNvPr>
          <p:cNvGraphicFramePr>
            <a:graphicFrameLocks/>
          </p:cNvGraphicFramePr>
          <p:nvPr>
            <p:extLst>
              <p:ext uri="{D42A27DB-BD31-4B8C-83A1-F6EECF244321}">
                <p14:modId xmlns:p14="http://schemas.microsoft.com/office/powerpoint/2010/main" val="2986451317"/>
              </p:ext>
            </p:extLst>
          </p:nvPr>
        </p:nvGraphicFramePr>
        <p:xfrm>
          <a:off x="415635" y="1883569"/>
          <a:ext cx="4904509" cy="448594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236827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14471</TotalTime>
  <Words>1052</Words>
  <Application>Microsoft Office PowerPoint</Application>
  <PresentationFormat>Widescreen</PresentationFormat>
  <Paragraphs>211</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Segoe UI</vt:lpstr>
      <vt:lpstr>Office Theme</vt:lpstr>
      <vt:lpstr>A Comparison of Travel Behavior in SACOG and SANDAG </vt:lpstr>
      <vt:lpstr>PowerPoint Presentation</vt:lpstr>
      <vt:lpstr>Sample Rate</vt:lpstr>
      <vt:lpstr>Response Rate</vt:lpstr>
      <vt:lpstr>Households by Household Size</vt:lpstr>
      <vt:lpstr>Person Age of Participation Group</vt:lpstr>
      <vt:lpstr>Mode Share of Linked Person Trips  (SACOG and SANDAG) </vt:lpstr>
      <vt:lpstr>Distribution of Household Vehicles (Weighted) by Participation Group</vt:lpstr>
      <vt:lpstr>Household Vehicles by Fuel Type</vt:lpstr>
      <vt:lpstr>Trip Distribution by Departure Time</vt:lpstr>
      <vt:lpstr>Vehicle Miles Traveled</vt:lpstr>
      <vt:lpstr>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Comparison of Travel Behavior in SACOG and SANDAG</dc:title>
  <dc:creator>Shengyi Gao</dc:creator>
  <cp:lastModifiedBy>Yanmei Ou</cp:lastModifiedBy>
  <cp:revision>88</cp:revision>
  <cp:lastPrinted>2019-05-30T16:12:37Z</cp:lastPrinted>
  <dcterms:created xsi:type="dcterms:W3CDTF">2019-04-22T20:57:39Z</dcterms:created>
  <dcterms:modified xsi:type="dcterms:W3CDTF">2019-05-30T21:14:53Z</dcterms:modified>
</cp:coreProperties>
</file>